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notesSlides/notesSlide8.xml" ContentType="application/vnd.openxmlformats-officedocument.presentationml.notesSlide+xml"/>
  <Override PartName="/ppt/embeddings/oleObject2.bin" ContentType="application/vnd.openxmlformats-officedocument.oleObject"/>
  <Override PartName="/ppt/notesSlides/notesSlide9.xml" ContentType="application/vnd.openxmlformats-officedocument.presentationml.notesSlide+xml"/>
  <Override PartName="/ppt/embeddings/oleObject3.bin" ContentType="application/vnd.openxmlformats-officedocument.oleObject"/>
  <Override PartName="/ppt/notesSlides/notesSlide10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1.xml" ContentType="application/vnd.openxmlformats-officedocument.presentationml.notesSlide+xml"/>
  <Override PartName="/ppt/embeddings/oleObject6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embeddings/oleObject7.bin" ContentType="application/vnd.openxmlformats-officedocument.oleObject"/>
  <Override PartName="/ppt/notesSlides/notesSlide21.xml" ContentType="application/vnd.openxmlformats-officedocument.presentationml.notesSlide+xml"/>
  <Override PartName="/ppt/embeddings/oleObject8.bin" ContentType="application/vnd.openxmlformats-officedocument.oleObject"/>
  <Override PartName="/ppt/notesSlides/notesSlide22.xml" ContentType="application/vnd.openxmlformats-officedocument.presentationml.notesSlide+xml"/>
  <Override PartName="/ppt/embeddings/oleObject9.bin" ContentType="application/vnd.openxmlformats-officedocument.oleObject"/>
  <Override PartName="/ppt/notesSlides/notesSlide23.xml" ContentType="application/vnd.openxmlformats-officedocument.presentationml.notesSlide+xml"/>
  <Override PartName="/ppt/embeddings/oleObject10.bin" ContentType="application/vnd.openxmlformats-officedocument.oleObject"/>
  <Override PartName="/ppt/notesSlides/notesSlide24.xml" ContentType="application/vnd.openxmlformats-officedocument.presentationml.notesSlide+xml"/>
  <Override PartName="/ppt/embeddings/oleObject11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12.bin" ContentType="application/vnd.openxmlformats-officedocument.oleObject"/>
  <Override PartName="/ppt/notesSlides/notesSlide28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31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88"/>
  </p:notesMasterIdLst>
  <p:handoutMasterIdLst>
    <p:handoutMasterId r:id="rId89"/>
  </p:handoutMasterIdLst>
  <p:sldIdLst>
    <p:sldId id="403" r:id="rId2"/>
    <p:sldId id="409" r:id="rId3"/>
    <p:sldId id="404" r:id="rId4"/>
    <p:sldId id="408" r:id="rId5"/>
    <p:sldId id="412" r:id="rId6"/>
    <p:sldId id="407" r:id="rId7"/>
    <p:sldId id="411" r:id="rId8"/>
    <p:sldId id="460" r:id="rId9"/>
    <p:sldId id="461" r:id="rId10"/>
    <p:sldId id="372" r:id="rId11"/>
    <p:sldId id="414" r:id="rId12"/>
    <p:sldId id="417" r:id="rId13"/>
    <p:sldId id="459" r:id="rId14"/>
    <p:sldId id="418" r:id="rId15"/>
    <p:sldId id="420" r:id="rId16"/>
    <p:sldId id="421" r:id="rId17"/>
    <p:sldId id="422" r:id="rId18"/>
    <p:sldId id="419" r:id="rId19"/>
    <p:sldId id="256" r:id="rId20"/>
    <p:sldId id="371" r:id="rId21"/>
    <p:sldId id="370" r:id="rId22"/>
    <p:sldId id="366" r:id="rId23"/>
    <p:sldId id="291" r:id="rId24"/>
    <p:sldId id="289" r:id="rId25"/>
    <p:sldId id="368" r:id="rId26"/>
    <p:sldId id="463" r:id="rId27"/>
    <p:sldId id="375" r:id="rId28"/>
    <p:sldId id="374" r:id="rId29"/>
    <p:sldId id="376" r:id="rId30"/>
    <p:sldId id="259" r:id="rId31"/>
    <p:sldId id="292" r:id="rId32"/>
    <p:sldId id="369" r:id="rId33"/>
    <p:sldId id="293" r:id="rId34"/>
    <p:sldId id="260" r:id="rId35"/>
    <p:sldId id="275" r:id="rId36"/>
    <p:sldId id="276" r:id="rId37"/>
    <p:sldId id="277" r:id="rId38"/>
    <p:sldId id="274" r:id="rId39"/>
    <p:sldId id="309" r:id="rId40"/>
    <p:sldId id="311" r:id="rId41"/>
    <p:sldId id="310" r:id="rId42"/>
    <p:sldId id="279" r:id="rId43"/>
    <p:sldId id="281" r:id="rId44"/>
    <p:sldId id="312" r:id="rId45"/>
    <p:sldId id="315" r:id="rId46"/>
    <p:sldId id="282" r:id="rId47"/>
    <p:sldId id="317" r:id="rId48"/>
    <p:sldId id="316" r:id="rId49"/>
    <p:sldId id="318" r:id="rId50"/>
    <p:sldId id="362" r:id="rId51"/>
    <p:sldId id="290" r:id="rId52"/>
    <p:sldId id="444" r:id="rId53"/>
    <p:sldId id="405" r:id="rId54"/>
    <p:sldId id="378" r:id="rId55"/>
    <p:sldId id="423" r:id="rId56"/>
    <p:sldId id="424" r:id="rId57"/>
    <p:sldId id="425" r:id="rId58"/>
    <p:sldId id="426" r:id="rId59"/>
    <p:sldId id="427" r:id="rId60"/>
    <p:sldId id="465" r:id="rId61"/>
    <p:sldId id="466" r:id="rId62"/>
    <p:sldId id="429" r:id="rId63"/>
    <p:sldId id="428" r:id="rId64"/>
    <p:sldId id="455" r:id="rId65"/>
    <p:sldId id="447" r:id="rId66"/>
    <p:sldId id="448" r:id="rId67"/>
    <p:sldId id="449" r:id="rId68"/>
    <p:sldId id="450" r:id="rId69"/>
    <p:sldId id="451" r:id="rId70"/>
    <p:sldId id="452" r:id="rId71"/>
    <p:sldId id="453" r:id="rId72"/>
    <p:sldId id="306" r:id="rId73"/>
    <p:sldId id="353" r:id="rId74"/>
    <p:sldId id="295" r:id="rId75"/>
    <p:sldId id="297" r:id="rId76"/>
    <p:sldId id="296" r:id="rId77"/>
    <p:sldId id="354" r:id="rId78"/>
    <p:sldId id="298" r:id="rId79"/>
    <p:sldId id="299" r:id="rId80"/>
    <p:sldId id="358" r:id="rId81"/>
    <p:sldId id="359" r:id="rId82"/>
    <p:sldId id="300" r:id="rId83"/>
    <p:sldId id="302" r:id="rId84"/>
    <p:sldId id="303" r:id="rId85"/>
    <p:sldId id="304" r:id="rId86"/>
    <p:sldId id="305" r:id="rId87"/>
  </p:sldIdLst>
  <p:sldSz cx="9144000" cy="6858000" type="screen4x3"/>
  <p:notesSz cx="6797675" cy="9874250"/>
  <p:custDataLst>
    <p:tags r:id="rId9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33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78" autoAdjust="0"/>
    <p:restoredTop sz="86380" autoAdjust="0"/>
  </p:normalViewPr>
  <p:slideViewPr>
    <p:cSldViewPr>
      <p:cViewPr>
        <p:scale>
          <a:sx n="94" d="100"/>
          <a:sy n="94" d="100"/>
        </p:scale>
        <p:origin x="-80" y="1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tags" Target="tags/tag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5659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5" y="1"/>
            <a:ext cx="2945659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8515"/>
            <a:ext cx="2945659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5" y="9378515"/>
            <a:ext cx="2945659" cy="4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CA6162F-1736-4398-B6F0-62BF705D98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96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189" cy="49371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900" y="0"/>
            <a:ext cx="2946189" cy="49371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3485BB8A-D41E-416A-847B-C9F93F559811}" type="datetimeFigureOut">
              <a:rPr lang="en-US" smtClean="0"/>
              <a:pPr/>
              <a:t>30/11/17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2" y="9378955"/>
            <a:ext cx="2946189" cy="493713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900" y="9378955"/>
            <a:ext cx="2946189" cy="493713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BF253C6F-37F7-4A43-BA2E-2900BEA500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4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34E587F-688D-EE43-98A2-416C1E231E7C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3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077" y="4690269"/>
            <a:ext cx="5437523" cy="44434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455D27-84AA-2A49-9619-5CD6F902607C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16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E0CF990-2CEC-F24D-8469-AEE6CF639D63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17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720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53C6F-37F7-4A43-BA2E-2900BEA50067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53C6F-37F7-4A43-BA2E-2900BEA50067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53C6F-37F7-4A43-BA2E-2900BEA50067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53C6F-37F7-4A43-BA2E-2900BEA50067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53C6F-37F7-4A43-BA2E-2900BEA50067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53C6F-37F7-4A43-BA2E-2900BEA50067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53C6F-37F7-4A43-BA2E-2900BEA50067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5A6497A-771A-514D-8D7B-9E4C1B79FF86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55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34E587F-688D-EE43-98A2-416C1E231E7C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4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077" y="4690269"/>
            <a:ext cx="5437523" cy="4443413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F4DD508-13BC-AA48-AF21-8E81D3C78FD6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56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7CFE8E5-7F1D-B94B-B37F-1354CCBDD405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57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525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87D5DFC-EEE1-0347-9D09-BC085FDF372E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58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556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7A759D9-E770-1141-A09B-7DCA1FEF466F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59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576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EDEE3FC-E3DF-4142-AD09-2ADC4A7657B4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63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607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98A96F6-D6A0-4042-AE05-03498D80C3F4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65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D733A86-D848-424F-9B00-E4702E63E7FC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66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36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77C0E5F-B36E-8E4F-A422-00CA53D7F82E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67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382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452B76-8D10-BF46-9AD2-0057BA02F7DE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68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D33D138-D7AF-4B4B-8814-2AAB34BA7D24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69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2F57057-007E-2343-B352-372187F95D74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6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E8FB8C7-F9D5-7B4C-8021-7CCC7D039CBA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70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F3C5D67-62A6-2848-978D-A3B99877A7D1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71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53C6F-37F7-4A43-BA2E-2900BEA50067}" type="slidenum">
              <a:rPr lang="en-US" smtClean="0"/>
              <a:pPr/>
              <a:t>74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53C6F-37F7-4A43-BA2E-2900BEA50067}" type="slidenum">
              <a:rPr lang="en-US" smtClean="0"/>
              <a:pPr/>
              <a:t>82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251D512-70AF-6D4B-8B4F-385F4F3609F6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7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307D229-5DC9-8D40-B496-167E07FA61AB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9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245631C-6714-C547-AF7F-90F8842CCC19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11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  <a:ea typeface="MS PGothic" charset="0"/>
                <a:cs typeface="MS PGothic" charset="0"/>
              </a:rPr>
              <a:t>What these languages need to do (how we come up with the expressions we</a:t>
            </a:r>
            <a:r>
              <a:rPr lang="ja-JP" altLang="en-US">
                <a:latin typeface="Times New Roman" charset="0"/>
                <a:ea typeface="MS PGothic" charset="0"/>
                <a:cs typeface="MS PGothic" charset="0"/>
              </a:rPr>
              <a:t>’</a:t>
            </a:r>
            <a:r>
              <a:rPr lang="en-US">
                <a:latin typeface="Times New Roman" charset="0"/>
                <a:ea typeface="MS PGothic" charset="0"/>
                <a:cs typeface="MS PGothic" charset="0"/>
              </a:rPr>
              <a:t>ll discuss later)</a:t>
            </a:r>
          </a:p>
          <a:p>
            <a:pPr eaLnBrk="1" hangingPunct="1"/>
            <a:r>
              <a:rPr lang="en-US">
                <a:latin typeface="Times New Roman" charset="0"/>
                <a:ea typeface="MS PGothic" charset="0"/>
                <a:cs typeface="MS PGothic" charset="0"/>
              </a:rPr>
              <a:t>Basically use query expressions, but in different ways.</a:t>
            </a:r>
          </a:p>
          <a:p>
            <a:pPr eaLnBrk="1" hangingPunct="1"/>
            <a:r>
              <a:rPr lang="en-US">
                <a:latin typeface="Times New Roman" charset="0"/>
                <a:ea typeface="MS PGothic" charset="0"/>
                <a:cs typeface="MS PGothic" charset="0"/>
              </a:rPr>
              <a:t>GAV -- goes way back. Only got name in the late 90</a:t>
            </a:r>
            <a:r>
              <a:rPr lang="ja-JP" altLang="en-US">
                <a:latin typeface="Times New Roman" charset="0"/>
                <a:ea typeface="MS PGothic" charset="0"/>
                <a:cs typeface="MS PGothic" charset="0"/>
              </a:rPr>
              <a:t>’</a:t>
            </a:r>
            <a:r>
              <a:rPr lang="en-US">
                <a:latin typeface="Times New Roman" charset="0"/>
                <a:ea typeface="MS PGothic" charset="0"/>
                <a:cs typeface="MS PGothic" charset="0"/>
              </a:rPr>
              <a:t>s. What it does, and what</a:t>
            </a:r>
            <a:r>
              <a:rPr lang="ja-JP" altLang="en-US">
                <a:latin typeface="Times New Roman" charset="0"/>
                <a:ea typeface="MS PGothic" charset="0"/>
                <a:cs typeface="MS PGothic" charset="0"/>
              </a:rPr>
              <a:t>’</a:t>
            </a:r>
            <a:r>
              <a:rPr lang="en-US">
                <a:latin typeface="Times New Roman" charset="0"/>
                <a:ea typeface="MS PGothic" charset="0"/>
                <a:cs typeface="MS PGothic" charset="0"/>
              </a:rPr>
              <a:t>s the problem: need to consider all possible interactions.</a:t>
            </a:r>
          </a:p>
          <a:p>
            <a:pPr eaLnBrk="1" hangingPunct="1"/>
            <a:r>
              <a:rPr lang="en-US">
                <a:latin typeface="Times New Roman" charset="0"/>
                <a:ea typeface="MS PGothic" charset="0"/>
                <a:cs typeface="MS PGothic" charset="0"/>
              </a:rPr>
              <a:t>LAV -- started in mid-90</a:t>
            </a:r>
            <a:r>
              <a:rPr lang="ja-JP" altLang="en-US">
                <a:latin typeface="Times New Roman" charset="0"/>
                <a:ea typeface="MS PGothic" charset="0"/>
                <a:cs typeface="MS PGothic" charset="0"/>
              </a:rPr>
              <a:t>’</a:t>
            </a:r>
            <a:r>
              <a:rPr lang="en-US">
                <a:latin typeface="Times New Roman" charset="0"/>
                <a:ea typeface="MS PGothic" charset="0"/>
                <a:cs typeface="MS PGothic" charset="0"/>
              </a:rPr>
              <a:t>s. What</a:t>
            </a:r>
            <a:r>
              <a:rPr lang="ja-JP" altLang="en-US">
                <a:latin typeface="Times New Roman" charset="0"/>
                <a:ea typeface="MS PGothic" charset="0"/>
                <a:cs typeface="MS PGothic" charset="0"/>
              </a:rPr>
              <a:t>’</a:t>
            </a:r>
            <a:r>
              <a:rPr lang="en-US">
                <a:latin typeface="Times New Roman" charset="0"/>
                <a:ea typeface="MS PGothic" charset="0"/>
                <a:cs typeface="MS PGothic" charset="0"/>
              </a:rPr>
              <a:t>s the advantage. Challenge: algorithms. See answering queries using views.</a:t>
            </a:r>
          </a:p>
          <a:p>
            <a:pPr eaLnBrk="1" hangingPunct="1"/>
            <a:r>
              <a:rPr lang="en-US">
                <a:latin typeface="Times New Roman" charset="0"/>
                <a:ea typeface="MS PGothic" charset="0"/>
                <a:cs typeface="MS PGothic" charset="0"/>
              </a:rPr>
              <a:t>For more details, see Lenzerini</a:t>
            </a:r>
            <a:r>
              <a:rPr lang="ja-JP" altLang="en-US">
                <a:latin typeface="Times New Roman" charset="0"/>
                <a:ea typeface="MS PGothic" charset="0"/>
                <a:cs typeface="MS PGothic" charset="0"/>
              </a:rPr>
              <a:t>’</a:t>
            </a:r>
            <a:r>
              <a:rPr lang="en-US">
                <a:latin typeface="Times New Roman" charset="0"/>
                <a:ea typeface="MS PGothic" charset="0"/>
                <a:cs typeface="MS PGothic" charset="0"/>
              </a:rPr>
              <a:t>s paper. For more on aquv, see my paper.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01F81F9-E7C0-9F49-99BB-56E3EA2F1007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12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01F81F9-E7C0-9F49-99BB-56E3EA2F1007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13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defTabSz="928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32AB62-6A70-AA49-A6C1-7473AAAA6310}" type="slidenum">
              <a:rPr lang="en-US" sz="1200">
                <a:latin typeface="Arial" charset="0"/>
                <a:ea typeface="MS PGothic" charset="0"/>
                <a:cs typeface="MS PGothic" charset="0"/>
              </a:rPr>
              <a:pPr/>
              <a:t>14</a:t>
            </a:fld>
            <a:endParaRPr lang="en-US" sz="120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>
              <a:latin typeface="Times New Roman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5AFC0-3091-49AC-BBD4-3CB3DAAD568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3E876-1D70-4544-A8C3-77D83529626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951FB0-C7C2-4873-97EB-75A71B6985C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94B82-6051-4153-AF89-5427287F0B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0C31DE-96B7-46DF-93EF-2C07621EBF1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FBCB7-A07F-4329-AB4B-6EB616DF368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7B2F11-4E8D-4C9F-BFFE-C221C15C48F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432C0C-9D6A-440A-BCEB-6DD7ED1839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0C6A9A-26C9-47EB-9914-F673764E079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168232-E494-4774-B529-D0E0D16B53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2A6872-5BF0-4BEF-93B6-351BB5248E6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2BBA31-2E7D-4DB7-986A-64B078C8C2E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FD6E63-9CA9-4404-9A5B-D8F8D21B927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1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1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738735"/>
          </a:xfrm>
        </p:spPr>
        <p:txBody>
          <a:bodyPr>
            <a:normAutofit/>
          </a:bodyPr>
          <a:lstStyle/>
          <a:p>
            <a:r>
              <a:rPr lang="en-US" dirty="0" smtClean="0"/>
              <a:t>Querying  Heterogeneous</a:t>
            </a:r>
            <a:br>
              <a:rPr lang="en-US" dirty="0" smtClean="0"/>
            </a:br>
            <a:r>
              <a:rPr lang="en-US" dirty="0" smtClean="0"/>
              <a:t>Data Sources </a:t>
            </a:r>
            <a:br>
              <a:rPr lang="en-US" dirty="0" smtClean="0"/>
            </a:b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5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Specification of Source Description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556792"/>
            <a:ext cx="9145016" cy="47525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solidFill>
                  <a:schemeClr val="accent3"/>
                </a:solidFill>
              </a:rPr>
              <a:t>GAV: Global as view</a:t>
            </a:r>
          </a:p>
          <a:p>
            <a:pPr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Each mediator relation defined as a view over the sources </a:t>
            </a:r>
          </a:p>
          <a:p>
            <a:pPr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Explains how to compute the extensions of mediator relations using the data of sources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800" dirty="0" smtClean="0">
                <a:solidFill>
                  <a:schemeClr val="accent3"/>
                </a:solidFill>
              </a:rPr>
              <a:t>LAV: Local as view</a:t>
            </a:r>
          </a:p>
          <a:p>
            <a:pPr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Each source defined as a view over the mediated schema</a:t>
            </a:r>
          </a:p>
          <a:p>
            <a:pPr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Answer a query Q over global DB is answer Q using the views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Languages for Schema Mapping</a:t>
            </a:r>
            <a:endParaRPr lang="en-US" b="1" dirty="0"/>
          </a:p>
        </p:txBody>
      </p:sp>
      <p:sp>
        <p:nvSpPr>
          <p:cNvPr id="47" name="AutoShape 15"/>
          <p:cNvSpPr>
            <a:spLocks noChangeArrowheads="1"/>
          </p:cNvSpPr>
          <p:nvPr/>
        </p:nvSpPr>
        <p:spPr bwMode="auto">
          <a:xfrm>
            <a:off x="2843808" y="2708920"/>
            <a:ext cx="3276600" cy="914400"/>
          </a:xfrm>
          <a:prstGeom prst="flowChartInternalStorage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sz="2400" dirty="0">
                <a:solidFill>
                  <a:srgbClr val="000000"/>
                </a:solidFill>
              </a:rPr>
              <a:t>Mediated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Schema</a:t>
            </a:r>
          </a:p>
          <a:p>
            <a:pPr algn="ctr" eaLnBrk="0" hangingPunct="0"/>
            <a:r>
              <a:rPr lang="en-US" sz="2400" dirty="0" smtClean="0">
                <a:solidFill>
                  <a:schemeClr val="tx1"/>
                </a:solidFill>
              </a:rPr>
              <a:t>(global schema)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0" name="Oval 7"/>
          <p:cNvSpPr>
            <a:spLocks noChangeArrowheads="1"/>
          </p:cNvSpPr>
          <p:nvPr/>
        </p:nvSpPr>
        <p:spPr bwMode="auto">
          <a:xfrm>
            <a:off x="2051720" y="4725144"/>
            <a:ext cx="216024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S</a:t>
            </a:r>
            <a:r>
              <a:rPr lang="en-US" sz="1800" dirty="0" smtClean="0"/>
              <a:t>ource</a:t>
            </a:r>
          </a:p>
          <a:p>
            <a:pPr algn="ctr"/>
            <a:r>
              <a:rPr lang="en-US" dirty="0" smtClean="0"/>
              <a:t>(local schema)</a:t>
            </a:r>
            <a:endParaRPr lang="en-US" sz="1800" dirty="0"/>
          </a:p>
        </p:txBody>
      </p:sp>
      <p:sp>
        <p:nvSpPr>
          <p:cNvPr id="55" name="Line 27"/>
          <p:cNvSpPr>
            <a:spLocks noChangeShapeType="1"/>
          </p:cNvSpPr>
          <p:nvPr/>
        </p:nvSpPr>
        <p:spPr bwMode="auto">
          <a:xfrm>
            <a:off x="4520208" y="3619128"/>
            <a:ext cx="1924000" cy="1106016"/>
          </a:xfrm>
          <a:prstGeom prst="line">
            <a:avLst/>
          </a:prstGeom>
          <a:noFill/>
          <a:ln w="57150" cmpd="sng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29"/>
          <p:cNvSpPr>
            <a:spLocks noChangeShapeType="1"/>
          </p:cNvSpPr>
          <p:nvPr/>
        </p:nvSpPr>
        <p:spPr bwMode="auto">
          <a:xfrm flipV="1">
            <a:off x="3275856" y="3645024"/>
            <a:ext cx="1296144" cy="1152128"/>
          </a:xfrm>
          <a:prstGeom prst="line">
            <a:avLst/>
          </a:prstGeom>
          <a:noFill/>
          <a:ln w="57150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ZoneTexte 58"/>
          <p:cNvSpPr txBox="1"/>
          <p:nvPr/>
        </p:nvSpPr>
        <p:spPr>
          <a:xfrm>
            <a:off x="4340501" y="1959496"/>
            <a:ext cx="4041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Q</a:t>
            </a:r>
          </a:p>
        </p:txBody>
      </p:sp>
      <p:sp>
        <p:nvSpPr>
          <p:cNvPr id="60" name="Line 26"/>
          <p:cNvSpPr>
            <a:spLocks noChangeShapeType="1"/>
          </p:cNvSpPr>
          <p:nvPr/>
        </p:nvSpPr>
        <p:spPr bwMode="auto">
          <a:xfrm>
            <a:off x="4484517" y="2319536"/>
            <a:ext cx="0" cy="432048"/>
          </a:xfrm>
          <a:prstGeom prst="line">
            <a:avLst/>
          </a:prstGeom>
          <a:noFill/>
          <a:ln w="38100" cmpd="sng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1547664" y="3717032"/>
            <a:ext cx="224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smtClean="0"/>
              <a:t>GAV</a:t>
            </a:r>
          </a:p>
          <a:p>
            <a:pPr algn="r"/>
            <a:r>
              <a:rPr lang="en-US" sz="2200" dirty="0" smtClean="0"/>
              <a:t>(Global as View)</a:t>
            </a:r>
            <a:endParaRPr lang="en-US" sz="2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5851146" y="3717032"/>
            <a:ext cx="2108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</a:t>
            </a:r>
            <a:r>
              <a:rPr lang="en-US" sz="2200" dirty="0" smtClean="0"/>
              <a:t>AV</a:t>
            </a:r>
          </a:p>
          <a:p>
            <a:r>
              <a:rPr lang="en-US" sz="2200" dirty="0" smtClean="0"/>
              <a:t>(Local as View)</a:t>
            </a:r>
            <a:endParaRPr lang="en-US" sz="2200" dirty="0"/>
          </a:p>
        </p:txBody>
      </p:sp>
      <p:sp>
        <p:nvSpPr>
          <p:cNvPr id="12" name="Oval 7"/>
          <p:cNvSpPr>
            <a:spLocks noChangeArrowheads="1"/>
          </p:cNvSpPr>
          <p:nvPr/>
        </p:nvSpPr>
        <p:spPr bwMode="auto">
          <a:xfrm>
            <a:off x="5436096" y="4725144"/>
            <a:ext cx="216024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S</a:t>
            </a:r>
            <a:r>
              <a:rPr lang="en-US" sz="1800" dirty="0" smtClean="0"/>
              <a:t>ource</a:t>
            </a:r>
          </a:p>
          <a:p>
            <a:pPr algn="ctr"/>
            <a:r>
              <a:rPr lang="en-US" dirty="0" smtClean="0"/>
              <a:t>(local schema)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9738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7" name="Rectangle 7"/>
          <p:cNvSpPr>
            <a:spLocks noChangeArrowheads="1"/>
          </p:cNvSpPr>
          <p:nvPr/>
        </p:nvSpPr>
        <p:spPr bwMode="auto">
          <a:xfrm>
            <a:off x="107504" y="1768624"/>
            <a:ext cx="3672408" cy="5802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r" eaLnBrk="0" hangingPunct="0"/>
            <a:endParaRPr lang="en-GB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Global-as-View (GAV)</a:t>
            </a:r>
            <a:endParaRPr lang="en-US" dirty="0">
              <a:ea typeface="+mj-ea"/>
            </a:endParaRPr>
          </a:p>
        </p:txBody>
      </p:sp>
      <p:sp>
        <p:nvSpPr>
          <p:cNvPr id="31794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52737"/>
            <a:ext cx="9145016" cy="648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mediator relation defined as </a:t>
            </a:r>
            <a:r>
              <a:rPr lang="en-US" sz="2400" dirty="0" smtClean="0"/>
              <a:t>union of views </a:t>
            </a:r>
            <a:r>
              <a:rPr lang="en-US" sz="2400" dirty="0"/>
              <a:t>over the sources </a:t>
            </a:r>
          </a:p>
        </p:txBody>
      </p:sp>
      <p:sp>
        <p:nvSpPr>
          <p:cNvPr id="31795" name="Text Box 4"/>
          <p:cNvSpPr txBox="1">
            <a:spLocks noChangeArrowheads="1"/>
          </p:cNvSpPr>
          <p:nvPr/>
        </p:nvSpPr>
        <p:spPr bwMode="auto">
          <a:xfrm>
            <a:off x="107504" y="5417929"/>
            <a:ext cx="6624736" cy="132343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 smtClean="0">
                <a:latin typeface="+mn-lt"/>
                <a:ea typeface="MS PGothic" charset="0"/>
                <a:cs typeface="Times New Roman" charset="0"/>
              </a:rPr>
              <a:t>Movie</a:t>
            </a:r>
            <a:r>
              <a:rPr lang="en-US" sz="2000" dirty="0">
                <a:latin typeface="+mn-lt"/>
                <a:ea typeface="MS PGothic" charset="0"/>
                <a:cs typeface="Times New Roman" charset="0"/>
              </a:rPr>
              <a:t>(</a:t>
            </a:r>
            <a:r>
              <a:rPr lang="en-US" sz="2000" dirty="0" err="1">
                <a:latin typeface="+mn-lt"/>
                <a:ea typeface="MS PGothic" charset="0"/>
                <a:cs typeface="Times New Roman" charset="0"/>
              </a:rPr>
              <a:t>MID,title</a:t>
            </a:r>
            <a:r>
              <a:rPr lang="en-US" sz="2000" dirty="0">
                <a:latin typeface="+mn-lt"/>
                <a:ea typeface="MS PGothic" charset="0"/>
                <a:cs typeface="Times New Roman" charset="0"/>
              </a:rPr>
              <a:t>)</a:t>
            </a:r>
          </a:p>
          <a:p>
            <a:pPr algn="l" eaLnBrk="1" hangingPunct="1"/>
            <a:r>
              <a:rPr lang="en-US" sz="2000" dirty="0">
                <a:latin typeface="+mn-lt"/>
                <a:ea typeface="MS PGothic" charset="0"/>
                <a:cs typeface="Times New Roman" charset="0"/>
              </a:rPr>
              <a:t>Actor(AID, </a:t>
            </a:r>
            <a:r>
              <a:rPr lang="en-US" sz="2000" dirty="0" err="1">
                <a:latin typeface="+mn-lt"/>
                <a:ea typeface="MS PGothic" charset="0"/>
                <a:cs typeface="Times New Roman" charset="0"/>
              </a:rPr>
              <a:t>firstName</a:t>
            </a:r>
            <a:r>
              <a:rPr lang="en-US" sz="2000" dirty="0">
                <a:latin typeface="+mn-lt"/>
                <a:ea typeface="MS PGothic" charset="0"/>
                <a:cs typeface="Times New Roman" charset="0"/>
              </a:rPr>
              <a:t>, </a:t>
            </a:r>
            <a:r>
              <a:rPr lang="en-US" sz="2000" dirty="0" err="1">
                <a:latin typeface="+mn-lt"/>
                <a:ea typeface="MS PGothic" charset="0"/>
                <a:cs typeface="Times New Roman" charset="0"/>
              </a:rPr>
              <a:t>lastName</a:t>
            </a:r>
            <a:r>
              <a:rPr lang="en-US" sz="2000" dirty="0">
                <a:latin typeface="+mn-lt"/>
                <a:ea typeface="MS PGothic" charset="0"/>
                <a:cs typeface="Times New Roman" charset="0"/>
              </a:rPr>
              <a:t>, nationality</a:t>
            </a:r>
            <a:r>
              <a:rPr lang="en-US" sz="2000" dirty="0" smtClean="0">
                <a:latin typeface="+mn-lt"/>
                <a:ea typeface="MS PGothic" charset="0"/>
                <a:cs typeface="Times New Roman" charset="0"/>
              </a:rPr>
              <a:t>, </a:t>
            </a:r>
            <a:r>
              <a:rPr lang="en-US" sz="2000" dirty="0" err="1" smtClean="0">
                <a:latin typeface="+mn-lt"/>
                <a:ea typeface="MS PGothic" charset="0"/>
                <a:cs typeface="Times New Roman" charset="0"/>
              </a:rPr>
              <a:t>yearOfBirth</a:t>
            </a:r>
            <a:r>
              <a:rPr lang="en-US" sz="2000" dirty="0">
                <a:latin typeface="+mn-lt"/>
                <a:ea typeface="MS PGothic" charset="0"/>
                <a:cs typeface="Times New Roman" charset="0"/>
              </a:rPr>
              <a:t>)</a:t>
            </a:r>
          </a:p>
          <a:p>
            <a:pPr algn="l" eaLnBrk="1" hangingPunct="1"/>
            <a:r>
              <a:rPr lang="en-US" sz="2000" dirty="0" err="1">
                <a:latin typeface="+mn-lt"/>
                <a:ea typeface="MS PGothic" charset="0"/>
                <a:cs typeface="Times New Roman" charset="0"/>
              </a:rPr>
              <a:t>ActorPlays</a:t>
            </a:r>
            <a:r>
              <a:rPr lang="en-US" sz="2000" dirty="0">
                <a:latin typeface="+mn-lt"/>
                <a:ea typeface="MS PGothic" charset="0"/>
                <a:cs typeface="Times New Roman" charset="0"/>
              </a:rPr>
              <a:t>(AID, MID)</a:t>
            </a:r>
          </a:p>
          <a:p>
            <a:pPr algn="l" eaLnBrk="1" hangingPunct="1"/>
            <a:r>
              <a:rPr lang="en-US" sz="2000" dirty="0" err="1">
                <a:latin typeface="+mn-lt"/>
                <a:ea typeface="MS PGothic" charset="0"/>
                <a:cs typeface="Times New Roman" charset="0"/>
              </a:rPr>
              <a:t>MovieDetails</a:t>
            </a:r>
            <a:r>
              <a:rPr lang="en-US" sz="2000" dirty="0">
                <a:latin typeface="+mn-lt"/>
                <a:ea typeface="MS PGothic" charset="0"/>
                <a:cs typeface="Times New Roman" charset="0"/>
              </a:rPr>
              <a:t>(MID, director, genre, year)</a:t>
            </a:r>
          </a:p>
        </p:txBody>
      </p:sp>
      <p:sp>
        <p:nvSpPr>
          <p:cNvPr id="31796" name="Text Box 5"/>
          <p:cNvSpPr txBox="1">
            <a:spLocks noChangeArrowheads="1"/>
          </p:cNvSpPr>
          <p:nvPr/>
        </p:nvSpPr>
        <p:spPr bwMode="auto">
          <a:xfrm>
            <a:off x="107504" y="1844824"/>
            <a:ext cx="36482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 smtClean="0">
                <a:latin typeface="+mj-lt"/>
                <a:ea typeface="MS PGothic" charset="0"/>
                <a:cs typeface="Times New Roman" charset="0"/>
              </a:rPr>
              <a:t>Film(title</a:t>
            </a:r>
            <a:r>
              <a:rPr lang="en-US" sz="2000" dirty="0">
                <a:latin typeface="+mj-lt"/>
                <a:ea typeface="MS PGothic" charset="0"/>
                <a:cs typeface="Times New Roman" charset="0"/>
              </a:rPr>
              <a:t>, director, year, </a:t>
            </a:r>
            <a:r>
              <a:rPr lang="en-US" sz="2000" dirty="0" smtClean="0">
                <a:latin typeface="+mj-lt"/>
                <a:ea typeface="MS PGothic" charset="0"/>
                <a:cs typeface="Times New Roman" charset="0"/>
              </a:rPr>
              <a:t>genre)</a:t>
            </a:r>
            <a:endParaRPr lang="en-US" sz="2000" dirty="0">
              <a:latin typeface="+mj-lt"/>
              <a:ea typeface="MS PGothic" charset="0"/>
              <a:cs typeface="Times New Roman" charset="0"/>
            </a:endParaRPr>
          </a:p>
        </p:txBody>
      </p:sp>
      <p:graphicFrame>
        <p:nvGraphicFramePr>
          <p:cNvPr id="3179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980600"/>
              </p:ext>
            </p:extLst>
          </p:nvPr>
        </p:nvGraphicFramePr>
        <p:xfrm>
          <a:off x="755576" y="3030537"/>
          <a:ext cx="7704856" cy="1253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0" name="Équation" r:id="rId4" imgW="3987800" imgH="635000" progId="Equation.3">
                  <p:embed/>
                </p:oleObj>
              </mc:Choice>
              <mc:Fallback>
                <p:oleObj name="Équation" r:id="rId4" imgW="39878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030537"/>
                        <a:ext cx="7704856" cy="1253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29"/>
          <p:cNvSpPr>
            <a:spLocks noChangeShapeType="1"/>
          </p:cNvSpPr>
          <p:nvPr/>
        </p:nvSpPr>
        <p:spPr bwMode="auto">
          <a:xfrm flipH="1" flipV="1">
            <a:off x="611560" y="2348880"/>
            <a:ext cx="0" cy="3096344"/>
          </a:xfrm>
          <a:prstGeom prst="line">
            <a:avLst/>
          </a:prstGeom>
          <a:noFill/>
          <a:ln w="57150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107504" y="4985881"/>
            <a:ext cx="49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959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7" name="Rectangle 7"/>
          <p:cNvSpPr>
            <a:spLocks noChangeArrowheads="1"/>
          </p:cNvSpPr>
          <p:nvPr/>
        </p:nvSpPr>
        <p:spPr bwMode="auto">
          <a:xfrm>
            <a:off x="107504" y="1768624"/>
            <a:ext cx="3672408" cy="58025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r" eaLnBrk="0" hangingPunct="0"/>
            <a:endParaRPr lang="en-GB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Global-as-View (GAV)</a:t>
            </a:r>
            <a:endParaRPr lang="en-US" dirty="0">
              <a:ea typeface="+mj-ea"/>
            </a:endParaRPr>
          </a:p>
        </p:txBody>
      </p:sp>
      <p:sp>
        <p:nvSpPr>
          <p:cNvPr id="31794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124744"/>
            <a:ext cx="9145016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Each mediator relation defined as union of views over the sources </a:t>
            </a:r>
          </a:p>
        </p:txBody>
      </p:sp>
      <p:sp>
        <p:nvSpPr>
          <p:cNvPr id="31795" name="Text Box 4"/>
          <p:cNvSpPr txBox="1">
            <a:spLocks noChangeArrowheads="1"/>
          </p:cNvSpPr>
          <p:nvPr/>
        </p:nvSpPr>
        <p:spPr bwMode="auto">
          <a:xfrm>
            <a:off x="107504" y="5417929"/>
            <a:ext cx="6624736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 smtClean="0">
                <a:latin typeface="+mn-lt"/>
                <a:ea typeface="MS PGothic" charset="0"/>
                <a:cs typeface="Times New Roman" charset="0"/>
              </a:rPr>
              <a:t>Play(title, director, year, genre)</a:t>
            </a:r>
            <a:endParaRPr lang="en-US" sz="2000" dirty="0">
              <a:latin typeface="+mn-lt"/>
              <a:ea typeface="MS PGothic" charset="0"/>
              <a:cs typeface="Times New Roman" charset="0"/>
            </a:endParaRPr>
          </a:p>
        </p:txBody>
      </p:sp>
      <p:sp>
        <p:nvSpPr>
          <p:cNvPr id="31796" name="Text Box 5"/>
          <p:cNvSpPr txBox="1">
            <a:spLocks noChangeArrowheads="1"/>
          </p:cNvSpPr>
          <p:nvPr/>
        </p:nvSpPr>
        <p:spPr bwMode="auto">
          <a:xfrm>
            <a:off x="107504" y="1844824"/>
            <a:ext cx="36482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 smtClean="0">
                <a:latin typeface="+mj-lt"/>
                <a:ea typeface="MS PGothic" charset="0"/>
                <a:cs typeface="Times New Roman" charset="0"/>
              </a:rPr>
              <a:t>Film(title</a:t>
            </a:r>
            <a:r>
              <a:rPr lang="en-US" sz="2000" dirty="0">
                <a:latin typeface="+mj-lt"/>
                <a:ea typeface="MS PGothic" charset="0"/>
                <a:cs typeface="Times New Roman" charset="0"/>
              </a:rPr>
              <a:t>, director, year, </a:t>
            </a:r>
            <a:r>
              <a:rPr lang="en-US" sz="2000" dirty="0" smtClean="0">
                <a:latin typeface="+mj-lt"/>
                <a:ea typeface="MS PGothic" charset="0"/>
                <a:cs typeface="Times New Roman" charset="0"/>
              </a:rPr>
              <a:t>genre)</a:t>
            </a:r>
            <a:endParaRPr lang="en-US" sz="2000" dirty="0">
              <a:latin typeface="+mj-lt"/>
              <a:ea typeface="MS PGothic" charset="0"/>
              <a:cs typeface="Times New Roman" charset="0"/>
            </a:endParaRPr>
          </a:p>
        </p:txBody>
      </p:sp>
      <p:graphicFrame>
        <p:nvGraphicFramePr>
          <p:cNvPr id="3179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13982"/>
              </p:ext>
            </p:extLst>
          </p:nvPr>
        </p:nvGraphicFramePr>
        <p:xfrm>
          <a:off x="771525" y="3268663"/>
          <a:ext cx="81470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Équation" r:id="rId4" imgW="4216400" imgH="393700" progId="Equation.3">
                  <p:embed/>
                </p:oleObj>
              </mc:Choice>
              <mc:Fallback>
                <p:oleObj name="Équation" r:id="rId4" imgW="4216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3268663"/>
                        <a:ext cx="814705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29"/>
          <p:cNvSpPr>
            <a:spLocks noChangeShapeType="1"/>
          </p:cNvSpPr>
          <p:nvPr/>
        </p:nvSpPr>
        <p:spPr bwMode="auto">
          <a:xfrm flipH="1" flipV="1">
            <a:off x="611560" y="2348880"/>
            <a:ext cx="0" cy="3096344"/>
          </a:xfrm>
          <a:prstGeom prst="line">
            <a:avLst/>
          </a:prstGeom>
          <a:noFill/>
          <a:ln w="57150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107504" y="4985881"/>
            <a:ext cx="49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S2</a:t>
            </a:r>
            <a:endParaRPr lang="en-US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1945676" y="48635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65" name="Rectangle 7"/>
          <p:cNvSpPr>
            <a:spLocks noChangeArrowheads="1"/>
          </p:cNvSpPr>
          <p:nvPr/>
        </p:nvSpPr>
        <p:spPr bwMode="auto">
          <a:xfrm>
            <a:off x="251520" y="2248272"/>
            <a:ext cx="4800600" cy="1828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r" eaLnBrk="0" hangingPunct="0"/>
            <a:endParaRPr lang="en-GB" sz="24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Local-as-View (LAV)</a:t>
            </a:r>
            <a:endParaRPr lang="en-US" dirty="0">
              <a:ea typeface="+mj-ea"/>
            </a:endParaRPr>
          </a:p>
        </p:txBody>
      </p:sp>
      <p:sp>
        <p:nvSpPr>
          <p:cNvPr id="64562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196753"/>
            <a:ext cx="7848872" cy="100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Every data source </a:t>
            </a:r>
            <a:r>
              <a:rPr lang="en-US" sz="2400" dirty="0"/>
              <a:t>defined </a:t>
            </a:r>
            <a:r>
              <a:rPr lang="en-US" sz="2400" dirty="0" smtClean="0"/>
              <a:t>as a view (query) </a:t>
            </a:r>
          </a:p>
          <a:p>
            <a:pPr marL="0" indent="0">
              <a:buNone/>
            </a:pPr>
            <a:r>
              <a:rPr lang="en-US" sz="2400" dirty="0" smtClean="0"/>
              <a:t>over the </a:t>
            </a:r>
            <a:r>
              <a:rPr lang="en-US" sz="2400" dirty="0"/>
              <a:t>mediated schema!</a:t>
            </a:r>
          </a:p>
        </p:txBody>
      </p:sp>
      <p:graphicFrame>
        <p:nvGraphicFramePr>
          <p:cNvPr id="6456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097944"/>
              </p:ext>
            </p:extLst>
          </p:nvPr>
        </p:nvGraphicFramePr>
        <p:xfrm>
          <a:off x="3707904" y="5393937"/>
          <a:ext cx="5184576" cy="1275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9" name="Équation" r:id="rId4" imgW="2997200" imgH="660400" progId="Equation.3">
                  <p:embed/>
                </p:oleObj>
              </mc:Choice>
              <mc:Fallback>
                <p:oleObj name="Équation" r:id="rId4" imgW="29972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5393937"/>
                        <a:ext cx="5184576" cy="1275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63" name="Text Box 5"/>
          <p:cNvSpPr txBox="1">
            <a:spLocks noChangeArrowheads="1"/>
          </p:cNvSpPr>
          <p:nvPr/>
        </p:nvSpPr>
        <p:spPr bwMode="auto">
          <a:xfrm>
            <a:off x="394107" y="2324472"/>
            <a:ext cx="4546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Movie(title</a:t>
            </a:r>
            <a:r>
              <a:rPr lang="en-US" dirty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, director, year, 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genre)</a:t>
            </a:r>
            <a:endParaRPr lang="en-US" dirty="0">
              <a:solidFill>
                <a:srgbClr val="000000"/>
              </a:solidFill>
              <a:latin typeface="+mn-lt"/>
              <a:ea typeface="MS PGothic" charset="0"/>
              <a:cs typeface="Times New Roman" charset="0"/>
            </a:endParaRPr>
          </a:p>
        </p:txBody>
      </p:sp>
      <p:sp>
        <p:nvSpPr>
          <p:cNvPr id="64564" name="Text Box 6"/>
          <p:cNvSpPr txBox="1">
            <a:spLocks noChangeArrowheads="1"/>
          </p:cNvSpPr>
          <p:nvPr/>
        </p:nvSpPr>
        <p:spPr bwMode="auto">
          <a:xfrm>
            <a:off x="389052" y="2705472"/>
            <a:ext cx="26945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Actors(title</a:t>
            </a:r>
            <a:r>
              <a:rPr lang="en-US" dirty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name) </a:t>
            </a:r>
            <a:endParaRPr lang="en-US" dirty="0">
              <a:solidFill>
                <a:srgbClr val="000000"/>
              </a:solidFill>
              <a:latin typeface="+mn-lt"/>
              <a:ea typeface="MS PGothic" charset="0"/>
              <a:cs typeface="Times New Roman" charset="0"/>
            </a:endParaRPr>
          </a:p>
        </p:txBody>
      </p:sp>
      <p:sp>
        <p:nvSpPr>
          <p:cNvPr id="64566" name="Text Box 8"/>
          <p:cNvSpPr txBox="1">
            <a:spLocks noChangeArrowheads="1"/>
          </p:cNvSpPr>
          <p:nvPr/>
        </p:nvSpPr>
        <p:spPr bwMode="auto">
          <a:xfrm>
            <a:off x="395536" y="3154759"/>
            <a:ext cx="46032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Plays(movie</a:t>
            </a:r>
            <a:r>
              <a:rPr lang="en-US" dirty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, location, </a:t>
            </a:r>
            <a:r>
              <a:rPr lang="en-US" dirty="0" err="1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startTime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) </a:t>
            </a:r>
            <a:endParaRPr lang="en-US" dirty="0">
              <a:solidFill>
                <a:srgbClr val="000000"/>
              </a:solidFill>
              <a:latin typeface="+mn-lt"/>
              <a:ea typeface="MS PGothic" charset="0"/>
              <a:cs typeface="Times New Roman" charset="0"/>
            </a:endParaRPr>
          </a:p>
        </p:txBody>
      </p:sp>
      <p:sp>
        <p:nvSpPr>
          <p:cNvPr id="64567" name="Text Box 9"/>
          <p:cNvSpPr txBox="1">
            <a:spLocks noChangeArrowheads="1"/>
          </p:cNvSpPr>
          <p:nvPr/>
        </p:nvSpPr>
        <p:spPr bwMode="auto">
          <a:xfrm>
            <a:off x="406065" y="3543672"/>
            <a:ext cx="45979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Reviews(title</a:t>
            </a:r>
            <a:r>
              <a:rPr lang="en-US" dirty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, rating, 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description) </a:t>
            </a:r>
            <a:endParaRPr lang="en-US" dirty="0">
              <a:solidFill>
                <a:srgbClr val="000000"/>
              </a:solidFill>
              <a:latin typeface="+mn-lt"/>
              <a:ea typeface="MS PGothic" charset="0"/>
              <a:cs typeface="Times New Roman" charset="0"/>
            </a:endParaRPr>
          </a:p>
        </p:txBody>
      </p:sp>
      <p:sp>
        <p:nvSpPr>
          <p:cNvPr id="64568" name="Text Box 11"/>
          <p:cNvSpPr txBox="1">
            <a:spLocks noChangeArrowheads="1"/>
          </p:cNvSpPr>
          <p:nvPr/>
        </p:nvSpPr>
        <p:spPr bwMode="auto">
          <a:xfrm>
            <a:off x="355104" y="5517232"/>
            <a:ext cx="2992760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 err="1" smtClean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ActorDirectors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actor,dir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MS PGothic" charset="0"/>
                <a:cs typeface="Times New Roman" charset="0"/>
              </a:rPr>
              <a:t>)</a:t>
            </a:r>
          </a:p>
        </p:txBody>
      </p:sp>
      <p:sp>
        <p:nvSpPr>
          <p:cNvPr id="11" name="Line 27"/>
          <p:cNvSpPr>
            <a:spLocks noChangeShapeType="1"/>
          </p:cNvSpPr>
          <p:nvPr/>
        </p:nvSpPr>
        <p:spPr bwMode="auto">
          <a:xfrm flipH="1">
            <a:off x="2339752" y="4077072"/>
            <a:ext cx="0" cy="1440160"/>
          </a:xfrm>
          <a:prstGeom prst="line">
            <a:avLst/>
          </a:prstGeom>
          <a:noFill/>
          <a:ln w="57150" cmpd="sng">
            <a:solidFill>
              <a:schemeClr val="accent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251520" y="5157192"/>
            <a:ext cx="569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S2: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01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Answering Queries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556792"/>
            <a:ext cx="90364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Answering </a:t>
            </a:r>
            <a:r>
              <a:rPr lang="en-US" sz="2400" dirty="0" smtClean="0"/>
              <a:t>queries </a:t>
            </a:r>
            <a:r>
              <a:rPr lang="en-US" sz="2400" dirty="0"/>
              <a:t>over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/>
              <a:t>p</a:t>
            </a:r>
            <a:r>
              <a:rPr lang="en-US" sz="2400" b="1" dirty="0" smtClean="0"/>
              <a:t>ossible </a:t>
            </a:r>
            <a:r>
              <a:rPr lang="en-US" sz="2400" b="1" dirty="0"/>
              <a:t>i</a:t>
            </a:r>
            <a:r>
              <a:rPr lang="en-US" sz="2400" b="1" dirty="0" smtClean="0"/>
              <a:t>nstances </a:t>
            </a:r>
            <a:r>
              <a:rPr lang="en-US" sz="2400" dirty="0"/>
              <a:t>of </a:t>
            </a:r>
            <a:r>
              <a:rPr lang="en-US" sz="2400" dirty="0" smtClean="0"/>
              <a:t>the mediated schema.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Certain Answer: </a:t>
            </a:r>
            <a:r>
              <a:rPr lang="en-US" sz="2400" dirty="0" smtClean="0"/>
              <a:t>An </a:t>
            </a:r>
            <a:r>
              <a:rPr lang="en-US" sz="2400" dirty="0"/>
              <a:t>answer is certain if it is true in every instance of the mediated schema that is consistent with: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(</a:t>
            </a:r>
            <a:r>
              <a:rPr lang="en-US" sz="2400" dirty="0"/>
              <a:t>1) the instances of the sources and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(</a:t>
            </a:r>
            <a:r>
              <a:rPr lang="en-US" sz="2400" dirty="0"/>
              <a:t>2) the mapping </a:t>
            </a:r>
            <a:r>
              <a:rPr lang="en-US" sz="2400" i="1" dirty="0" smtClean="0"/>
              <a:t>M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4737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Examples: Certain Answers   (1)</a:t>
            </a:r>
            <a:endParaRPr lang="en-US" dirty="0">
              <a:ea typeface="+mj-ea"/>
            </a:endParaRPr>
          </a:p>
        </p:txBody>
      </p:sp>
      <p:graphicFrame>
        <p:nvGraphicFramePr>
          <p:cNvPr id="76936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237045"/>
              </p:ext>
            </p:extLst>
          </p:nvPr>
        </p:nvGraphicFramePr>
        <p:xfrm>
          <a:off x="409575" y="1876425"/>
          <a:ext cx="802163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2" name="Équation" r:id="rId4" imgW="3632200" imgH="431800" progId="Equation.3">
                  <p:embed/>
                </p:oleObj>
              </mc:Choice>
              <mc:Fallback>
                <p:oleObj name="Équation" r:id="rId4" imgW="3632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75" y="1876425"/>
                        <a:ext cx="8021638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38" name="Object 138"/>
          <p:cNvGraphicFramePr>
            <a:graphicFrameLocks noChangeAspect="1"/>
          </p:cNvGraphicFramePr>
          <p:nvPr/>
        </p:nvGraphicFramePr>
        <p:xfrm>
          <a:off x="685800" y="4598988"/>
          <a:ext cx="66357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3" name="Équation" r:id="rId6" imgW="2962080" imgH="393120" progId="Equation.3">
                  <p:embed/>
                </p:oleObj>
              </mc:Choice>
              <mc:Fallback>
                <p:oleObj name="Équation" r:id="rId6" imgW="2962080" imgH="393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598988"/>
                        <a:ext cx="66357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940" name="Text Box 7"/>
          <p:cNvSpPr txBox="1">
            <a:spLocks noChangeArrowheads="1"/>
          </p:cNvSpPr>
          <p:nvPr/>
        </p:nvSpPr>
        <p:spPr bwMode="auto">
          <a:xfrm>
            <a:off x="2298912" y="5972175"/>
            <a:ext cx="57751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Arial" charset="0"/>
                <a:ea typeface="MS PGothic" charset="0"/>
                <a:cs typeface="MS PGothic" charset="0"/>
              </a:rPr>
              <a:t>Only one certain answer: (Keaton, Allen)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275931"/>
              </p:ext>
            </p:extLst>
          </p:nvPr>
        </p:nvGraphicFramePr>
        <p:xfrm>
          <a:off x="3419872" y="3501008"/>
          <a:ext cx="2520280" cy="4428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60140"/>
                <a:gridCol w="1260140"/>
              </a:tblGrid>
              <a:tr h="442848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Keaton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Allen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2843808" y="3501008"/>
            <a:ext cx="475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511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96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803081"/>
              </p:ext>
            </p:extLst>
          </p:nvPr>
        </p:nvGraphicFramePr>
        <p:xfrm>
          <a:off x="530225" y="1550988"/>
          <a:ext cx="7473950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1" name="Équation" r:id="rId4" imgW="3073400" imgH="889000" progId="Equation.3">
                  <p:embed/>
                </p:oleObj>
              </mc:Choice>
              <mc:Fallback>
                <p:oleObj name="Équation" r:id="rId4" imgW="30734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50988"/>
                        <a:ext cx="7473950" cy="218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900" name="Text Box 6"/>
          <p:cNvSpPr txBox="1">
            <a:spLocks noChangeArrowheads="1"/>
          </p:cNvSpPr>
          <p:nvPr/>
        </p:nvSpPr>
        <p:spPr bwMode="auto">
          <a:xfrm>
            <a:off x="539552" y="4221088"/>
            <a:ext cx="614357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latin typeface="Arial" charset="0"/>
                <a:ea typeface="MS PGothic" charset="0"/>
                <a:cs typeface="MS PGothic" charset="0"/>
              </a:rPr>
              <a:t>Under closed-world assumption:</a:t>
            </a:r>
          </a:p>
          <a:p>
            <a:pPr algn="l"/>
            <a:r>
              <a:rPr lang="en-US" dirty="0">
                <a:latin typeface="Arial" charset="0"/>
                <a:ea typeface="MS PGothic" charset="0"/>
                <a:cs typeface="MS PGothic" charset="0"/>
              </a:rPr>
              <a:t>	single DB possible </a:t>
            </a:r>
            <a:r>
              <a:rPr lang="en-US" dirty="0">
                <a:latin typeface="Arial" charset="0"/>
                <a:ea typeface="MS PGothic" charset="0"/>
                <a:cs typeface="MS PGothic" charset="0"/>
                <a:sym typeface="Symbol" charset="0"/>
              </a:rPr>
              <a:t> (</a:t>
            </a:r>
            <a:r>
              <a:rPr lang="en-US" dirty="0" err="1">
                <a:latin typeface="Arial" charset="0"/>
                <a:ea typeface="MS PGothic" charset="0"/>
                <a:cs typeface="MS PGothic" charset="0"/>
                <a:sym typeface="Symbol" charset="0"/>
              </a:rPr>
              <a:t>Allen,Keaton</a:t>
            </a:r>
            <a:r>
              <a:rPr lang="en-US" dirty="0">
                <a:latin typeface="Arial" charset="0"/>
                <a:ea typeface="MS PGothic" charset="0"/>
                <a:cs typeface="MS PGothic" charset="0"/>
                <a:sym typeface="Symbol" charset="0"/>
              </a:rPr>
              <a:t>) </a:t>
            </a:r>
          </a:p>
          <a:p>
            <a:pPr algn="l"/>
            <a:endParaRPr lang="en-US" dirty="0">
              <a:latin typeface="Arial" charset="0"/>
              <a:ea typeface="MS PGothic" charset="0"/>
              <a:cs typeface="MS PGothic" charset="0"/>
              <a:sym typeface="Symbol" charset="0"/>
            </a:endParaRPr>
          </a:p>
          <a:p>
            <a:pPr algn="l"/>
            <a:r>
              <a:rPr lang="en-US" dirty="0">
                <a:latin typeface="Arial" charset="0"/>
                <a:ea typeface="MS PGothic" charset="0"/>
                <a:cs typeface="MS PGothic" charset="0"/>
                <a:sym typeface="Symbol" charset="0"/>
              </a:rPr>
              <a:t>Under open-world assumption:</a:t>
            </a:r>
          </a:p>
          <a:p>
            <a:pPr algn="l"/>
            <a:r>
              <a:rPr lang="en-US" dirty="0">
                <a:latin typeface="Arial" charset="0"/>
                <a:ea typeface="MS PGothic" charset="0"/>
                <a:cs typeface="MS PGothic" charset="0"/>
                <a:sym typeface="Symbol" charset="0"/>
              </a:rPr>
              <a:t>	no certain answers.</a:t>
            </a:r>
            <a:endParaRPr lang="en-US" dirty="0"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Examples: Certain Answers   (2)</a:t>
            </a:r>
            <a:endParaRPr lang="en-US" dirty="0">
              <a:ea typeface="+mj-ea"/>
            </a:endParaRP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057940"/>
              </p:ext>
            </p:extLst>
          </p:nvPr>
        </p:nvGraphicFramePr>
        <p:xfrm>
          <a:off x="6480212" y="1556792"/>
          <a:ext cx="1260140" cy="4428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60140"/>
              </a:tblGrid>
              <a:tr h="442848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Keaton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307946"/>
              </p:ext>
            </p:extLst>
          </p:nvPr>
        </p:nvGraphicFramePr>
        <p:xfrm>
          <a:off x="6696236" y="2194064"/>
          <a:ext cx="1260140" cy="4428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60140"/>
              </a:tblGrid>
              <a:tr h="442848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Allen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74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600200"/>
            <a:ext cx="9073008" cy="48531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Query </a:t>
            </a:r>
            <a:r>
              <a:rPr lang="en-US" sz="2400" dirty="0" smtClean="0">
                <a:solidFill>
                  <a:schemeClr val="accent3"/>
                </a:solidFill>
              </a:rPr>
              <a:t>Reformulation:</a:t>
            </a:r>
          </a:p>
          <a:p>
            <a:pPr lvl="1"/>
            <a:r>
              <a:rPr lang="en-US" sz="2400" dirty="0" smtClean="0"/>
              <a:t>GAV: Query/View Unfolding (easy)</a:t>
            </a:r>
          </a:p>
          <a:p>
            <a:pPr lvl="1"/>
            <a:r>
              <a:rPr lang="en-US" sz="2400" dirty="0" smtClean="0"/>
              <a:t>LAV: the </a:t>
            </a:r>
            <a:r>
              <a:rPr lang="en-US" sz="2400" dirty="0"/>
              <a:t>problem of answering queries </a:t>
            </a:r>
            <a:r>
              <a:rPr lang="en-US" sz="2400" dirty="0" smtClean="0"/>
              <a:t>using views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Incompleteness: </a:t>
            </a:r>
          </a:p>
          <a:p>
            <a:pPr lvl="1"/>
            <a:r>
              <a:rPr lang="en-US" sz="2400" dirty="0" smtClean="0"/>
              <a:t>GAV: does not express incomplete information. Only a single instance of the mediated schema is consistent with sources. </a:t>
            </a:r>
            <a:endParaRPr lang="en-US" sz="2400" dirty="0"/>
          </a:p>
          <a:p>
            <a:pPr lvl="1"/>
            <a:r>
              <a:rPr lang="en-US" sz="2400" dirty="0" smtClean="0"/>
              <a:t>LAV: </a:t>
            </a:r>
            <a:r>
              <a:rPr lang="en-US" sz="2400" dirty="0"/>
              <a:t>expresses incomplete information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74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2130425"/>
            <a:ext cx="820668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Answering Queries using Views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43608" y="5733256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10" charset="2"/>
              <a:buNone/>
            </a:pPr>
            <a:r>
              <a:rPr lang="en-US" dirty="0"/>
              <a:t>after the survey </a:t>
            </a:r>
            <a:r>
              <a:rPr lang="en-US" dirty="0" smtClean="0"/>
              <a:t> </a:t>
            </a:r>
            <a:r>
              <a:rPr lang="en-US" altLang="he-IL" dirty="0" err="1" smtClean="0"/>
              <a:t>Alon</a:t>
            </a:r>
            <a:r>
              <a:rPr lang="en-US" altLang="he-IL" dirty="0" smtClean="0"/>
              <a:t> </a:t>
            </a:r>
            <a:r>
              <a:rPr lang="en-US" altLang="he-IL" dirty="0"/>
              <a:t>Y. Levy. </a:t>
            </a:r>
            <a:r>
              <a:rPr lang="en-US" altLang="he-IL" i="1" dirty="0">
                <a:solidFill>
                  <a:schemeClr val="accent3"/>
                </a:solidFill>
              </a:rPr>
              <a:t>Answering Queries Using Views: A Survey</a:t>
            </a:r>
            <a:r>
              <a:rPr lang="en-US" altLang="he-IL" dirty="0">
                <a:solidFill>
                  <a:schemeClr val="accent3"/>
                </a:solidFill>
              </a:rPr>
              <a:t>. </a:t>
            </a:r>
            <a:endParaRPr lang="en-US" altLang="he-IL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Federated Databases</a:t>
            </a:r>
          </a:p>
          <a:p>
            <a:r>
              <a:rPr lang="en-US" dirty="0" smtClean="0"/>
              <a:t>Source Descriptions</a:t>
            </a:r>
          </a:p>
          <a:p>
            <a:r>
              <a:rPr lang="en-US" dirty="0" smtClean="0"/>
              <a:t>Answering </a:t>
            </a:r>
            <a:r>
              <a:rPr lang="en-US" dirty="0"/>
              <a:t>Q</a:t>
            </a:r>
            <a:r>
              <a:rPr lang="en-US" dirty="0" smtClean="0"/>
              <a:t>ueries </a:t>
            </a:r>
            <a:r>
              <a:rPr lang="en-US" dirty="0"/>
              <a:t>U</a:t>
            </a:r>
            <a:r>
              <a:rPr lang="en-US" dirty="0" smtClean="0"/>
              <a:t>sing Views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Answering Queries Using Views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711349"/>
            <a:ext cx="9793088" cy="4525963"/>
          </a:xfrm>
        </p:spPr>
        <p:txBody>
          <a:bodyPr/>
          <a:lstStyle/>
          <a:p>
            <a:pPr>
              <a:buClr>
                <a:schemeClr val="accent3"/>
              </a:buClr>
            </a:pPr>
            <a:r>
              <a:rPr lang="en-US" sz="3000" dirty="0" smtClean="0"/>
              <a:t>Motivating Examples</a:t>
            </a:r>
          </a:p>
          <a:p>
            <a:pPr>
              <a:buClr>
                <a:schemeClr val="accent3"/>
              </a:buClr>
            </a:pPr>
            <a:r>
              <a:rPr lang="en-US" sz="3000" dirty="0" smtClean="0"/>
              <a:t>Problem Definition</a:t>
            </a:r>
          </a:p>
          <a:p>
            <a:pPr>
              <a:buClr>
                <a:schemeClr val="accent3"/>
              </a:buClr>
            </a:pPr>
            <a:r>
              <a:rPr lang="en-US" sz="3000" dirty="0" smtClean="0"/>
              <a:t>Two different settings:</a:t>
            </a:r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700" dirty="0" smtClean="0"/>
              <a:t>Data Integration</a:t>
            </a:r>
            <a:endParaRPr lang="en-US" sz="2300" dirty="0" smtClean="0"/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700" dirty="0" smtClean="0"/>
              <a:t>Query Optimization &amp; Physical Data Independence</a:t>
            </a:r>
          </a:p>
          <a:p>
            <a:pPr lvl="1">
              <a:buClr>
                <a:schemeClr val="accent2"/>
              </a:buClr>
              <a:buNone/>
            </a:pPr>
            <a:endParaRPr lang="en-US" sz="2700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Flèche droite 6"/>
          <p:cNvSpPr/>
          <p:nvPr/>
        </p:nvSpPr>
        <p:spPr>
          <a:xfrm>
            <a:off x="144016" y="1700808"/>
            <a:ext cx="3235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US" dirty="0" smtClean="0"/>
              <a:t>Scenario 1: Data Integration </a:t>
            </a:r>
            <a:endParaRPr lang="en-US" dirty="0"/>
          </a:p>
        </p:txBody>
      </p:sp>
      <p:sp>
        <p:nvSpPr>
          <p:cNvPr id="59" name="Espace réservé du contenu 58"/>
          <p:cNvSpPr>
            <a:spLocks noGrp="1"/>
          </p:cNvSpPr>
          <p:nvPr>
            <p:ph idx="1"/>
          </p:nvPr>
        </p:nvSpPr>
        <p:spPr>
          <a:xfrm>
            <a:off x="108520" y="980728"/>
            <a:ext cx="9144000" cy="1512168"/>
          </a:xfrm>
        </p:spPr>
        <p:txBody>
          <a:bodyPr>
            <a:normAutofit/>
          </a:bodyPr>
          <a:lstStyle/>
          <a:p>
            <a:pPr>
              <a:buClr>
                <a:schemeClr val="accent3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>
              <a:buClr>
                <a:schemeClr val="accent3"/>
              </a:buClr>
              <a:buNone/>
            </a:pPr>
            <a:r>
              <a:rPr lang="en-US" sz="2600" dirty="0" smtClean="0">
                <a:solidFill>
                  <a:schemeClr val="accent3"/>
                </a:solidFill>
              </a:rPr>
              <a:t>Goal:</a:t>
            </a:r>
            <a:r>
              <a:rPr lang="en-US" sz="2600" dirty="0" smtClean="0"/>
              <a:t> Uniform access to data sources e.g. Amazon, IMDB</a:t>
            </a:r>
          </a:p>
          <a:p>
            <a:pPr>
              <a:buClr>
                <a:schemeClr val="accent3"/>
              </a:buClr>
              <a:buNone/>
            </a:pPr>
            <a:endParaRPr lang="en-US" sz="2400" dirty="0" smtClean="0"/>
          </a:p>
          <a:p>
            <a:pPr>
              <a:buClr>
                <a:schemeClr val="accent3"/>
              </a:buClr>
              <a:buFont typeface="Wingdings" pitchFamily="2" charset="2"/>
              <a:buChar char="§"/>
            </a:pPr>
            <a:endParaRPr lang="en-US" sz="2400" dirty="0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H="1" flipV="1">
            <a:off x="2468388" y="4559127"/>
            <a:ext cx="0" cy="381000"/>
          </a:xfrm>
          <a:prstGeom prst="line">
            <a:avLst/>
          </a:prstGeom>
          <a:noFill/>
          <a:ln w="44450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 type="triangle" w="med" len="med"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4754388" y="4559127"/>
            <a:ext cx="0" cy="381000"/>
          </a:xfrm>
          <a:prstGeom prst="line">
            <a:avLst/>
          </a:prstGeom>
          <a:noFill/>
          <a:ln w="44450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 type="triangle" w="med" len="med"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1830213" y="3644727"/>
            <a:ext cx="0" cy="381000"/>
          </a:xfrm>
          <a:prstGeom prst="line">
            <a:avLst/>
          </a:prstGeom>
          <a:noFill/>
          <a:ln w="44450">
            <a:solidFill>
              <a:schemeClr val="accent5"/>
            </a:solidFill>
            <a:prstDash val="solid"/>
            <a:miter lim="800000"/>
            <a:headEnd type="triangle" w="med" len="med"/>
            <a:tailEnd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 flipV="1">
            <a:off x="1830213" y="4559127"/>
            <a:ext cx="0" cy="381000"/>
          </a:xfrm>
          <a:prstGeom prst="line">
            <a:avLst/>
          </a:prstGeom>
          <a:noFill/>
          <a:ln w="44450">
            <a:solidFill>
              <a:schemeClr val="accent5"/>
            </a:solidFill>
            <a:prstDash val="solid"/>
            <a:miter lim="800000"/>
            <a:headEnd type="triangle" w="med" len="med"/>
            <a:tailEnd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 flipV="1">
            <a:off x="4116213" y="3644727"/>
            <a:ext cx="0" cy="381000"/>
          </a:xfrm>
          <a:prstGeom prst="line">
            <a:avLst/>
          </a:prstGeom>
          <a:noFill/>
          <a:ln w="44450">
            <a:solidFill>
              <a:schemeClr val="accent5"/>
            </a:solidFill>
            <a:prstDash val="solid"/>
            <a:miter lim="800000"/>
            <a:headEnd type="triangle" w="med" len="med"/>
            <a:tailEnd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 flipV="1">
            <a:off x="4116213" y="4559127"/>
            <a:ext cx="0" cy="381000"/>
          </a:xfrm>
          <a:prstGeom prst="line">
            <a:avLst/>
          </a:prstGeom>
          <a:noFill/>
          <a:ln w="44450">
            <a:solidFill>
              <a:schemeClr val="accent5"/>
            </a:solidFill>
            <a:prstDash val="solid"/>
            <a:miter lim="800000"/>
            <a:headEnd type="triangle" w="med" len="med"/>
            <a:tailEnd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 flipV="1">
            <a:off x="2516013" y="3644727"/>
            <a:ext cx="0" cy="381000"/>
          </a:xfrm>
          <a:prstGeom prst="line">
            <a:avLst/>
          </a:prstGeom>
          <a:noFill/>
          <a:ln w="44450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 type="triangle" w="med" len="med"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 flipV="1">
            <a:off x="4802013" y="3644727"/>
            <a:ext cx="0" cy="381000"/>
          </a:xfrm>
          <a:prstGeom prst="line">
            <a:avLst/>
          </a:prstGeom>
          <a:noFill/>
          <a:ln w="44450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 type="triangle" w="med" len="med"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867226" y="4025727"/>
            <a:ext cx="1800225" cy="53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kumimoji="1" lang="en-US" altLang="es-ES_tradnl" sz="2200" dirty="0" smtClean="0">
                <a:solidFill>
                  <a:schemeClr val="tx1"/>
                </a:solidFill>
                <a:latin typeface="+mn-lt"/>
              </a:rPr>
              <a:t>Wrapper</a:t>
            </a:r>
            <a:endParaRPr kumimoji="1" lang="en-US" altLang="es-ES_tradnl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99988" y="4025727"/>
            <a:ext cx="1728788" cy="53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kumimoji="1" lang="en-US" altLang="es-ES_tradnl" sz="2200" dirty="0" smtClean="0">
                <a:solidFill>
                  <a:schemeClr val="tx1"/>
                </a:solidFill>
                <a:latin typeface="+mn-lt"/>
              </a:rPr>
              <a:t>Wrapper</a:t>
            </a:r>
            <a:endParaRPr kumimoji="1" lang="en-US" altLang="es-ES_tradnl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603451" y="4025727"/>
            <a:ext cx="1728788" cy="53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kumimoji="1" lang="en-US" altLang="es-ES_tradnl" sz="2200" dirty="0" smtClean="0">
                <a:solidFill>
                  <a:schemeClr val="tx1"/>
                </a:solidFill>
                <a:latin typeface="+mn-lt"/>
              </a:rPr>
              <a:t>Wrapper</a:t>
            </a:r>
            <a:endParaRPr kumimoji="1" lang="en-US" altLang="es-ES_tradnl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331738" y="3004964"/>
            <a:ext cx="6494610" cy="6397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kumimoji="1" lang="en-US" altLang="es-ES_tradnl" sz="2200" dirty="0" smtClean="0">
                <a:solidFill>
                  <a:schemeClr val="tx1"/>
                </a:solidFill>
              </a:rPr>
              <a:t>Mediator Schema</a:t>
            </a:r>
            <a:endParaRPr kumimoji="1" lang="en-US" altLang="es-ES_tradnl" sz="2200" dirty="0">
              <a:solidFill>
                <a:schemeClr val="tx1"/>
              </a:solidFill>
            </a:endParaRP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flipH="1" flipV="1">
            <a:off x="6424438" y="3644727"/>
            <a:ext cx="0" cy="381000"/>
          </a:xfrm>
          <a:prstGeom prst="line">
            <a:avLst/>
          </a:prstGeom>
          <a:noFill/>
          <a:ln w="44450">
            <a:solidFill>
              <a:schemeClr val="accent5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H="1" flipV="1">
            <a:off x="6424438" y="4559127"/>
            <a:ext cx="0" cy="381000"/>
          </a:xfrm>
          <a:prstGeom prst="line">
            <a:avLst/>
          </a:prstGeom>
          <a:noFill/>
          <a:ln w="44450">
            <a:solidFill>
              <a:schemeClr val="accent5"/>
            </a:solidFill>
            <a:miter lim="800000"/>
            <a:headEnd type="triangle" w="med" len="med"/>
            <a:tailEnd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3328813" y="2636664"/>
            <a:ext cx="4763" cy="374650"/>
          </a:xfrm>
          <a:prstGeom prst="line">
            <a:avLst/>
          </a:prstGeom>
          <a:noFill/>
          <a:ln w="44450">
            <a:solidFill>
              <a:schemeClr val="accent5"/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46" name="AutoShape 9"/>
          <p:cNvSpPr>
            <a:spLocks noChangeArrowheads="1"/>
          </p:cNvSpPr>
          <p:nvPr/>
        </p:nvSpPr>
        <p:spPr bwMode="auto">
          <a:xfrm>
            <a:off x="1259632" y="4941168"/>
            <a:ext cx="1584176" cy="1224136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200" dirty="0" err="1" smtClean="0">
                <a:solidFill>
                  <a:schemeClr val="tx1"/>
                </a:solidFill>
              </a:rPr>
              <a:t>ParisSaclay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47" name="AutoShape 9"/>
          <p:cNvSpPr>
            <a:spLocks noChangeArrowheads="1"/>
          </p:cNvSpPr>
          <p:nvPr/>
        </p:nvSpPr>
        <p:spPr bwMode="auto">
          <a:xfrm>
            <a:off x="3635896" y="4941168"/>
            <a:ext cx="1440160" cy="1224136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200" b="1" dirty="0" smtClean="0"/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DBLP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8" name="AutoShape 9"/>
          <p:cNvSpPr>
            <a:spLocks noChangeArrowheads="1"/>
          </p:cNvSpPr>
          <p:nvPr/>
        </p:nvSpPr>
        <p:spPr bwMode="auto">
          <a:xfrm>
            <a:off x="5940152" y="4941168"/>
            <a:ext cx="2016224" cy="1224136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2200" b="1" dirty="0" smtClean="0"/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PubMed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87824" y="2132856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+mn-lt"/>
              </a:rPr>
              <a:t>Query</a:t>
            </a:r>
            <a:endParaRPr lang="en-US" sz="2200" dirty="0">
              <a:latin typeface="+mn-lt"/>
            </a:endParaRPr>
          </a:p>
        </p:txBody>
      </p:sp>
      <p:sp>
        <p:nvSpPr>
          <p:cNvPr id="52" name="Line 15"/>
          <p:cNvSpPr>
            <a:spLocks noChangeShapeType="1"/>
          </p:cNvSpPr>
          <p:nvPr/>
        </p:nvSpPr>
        <p:spPr bwMode="auto">
          <a:xfrm flipH="1" flipV="1">
            <a:off x="6948264" y="3645024"/>
            <a:ext cx="0" cy="381000"/>
          </a:xfrm>
          <a:prstGeom prst="line">
            <a:avLst/>
          </a:prstGeom>
          <a:noFill/>
          <a:ln w="44450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 type="triangle" w="med" len="med"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auto">
          <a:xfrm flipH="1" flipV="1">
            <a:off x="6948264" y="4581128"/>
            <a:ext cx="0" cy="381000"/>
          </a:xfrm>
          <a:prstGeom prst="line">
            <a:avLst/>
          </a:prstGeom>
          <a:noFill/>
          <a:ln w="44450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 type="triangle" w="med" len="med"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56" name="Line 6"/>
          <p:cNvSpPr>
            <a:spLocks noChangeShapeType="1"/>
          </p:cNvSpPr>
          <p:nvPr/>
        </p:nvSpPr>
        <p:spPr bwMode="auto">
          <a:xfrm flipH="1" flipV="1">
            <a:off x="4358928" y="2636912"/>
            <a:ext cx="0" cy="381000"/>
          </a:xfrm>
          <a:prstGeom prst="line">
            <a:avLst/>
          </a:prstGeom>
          <a:noFill/>
          <a:ln w="44450">
            <a:solidFill>
              <a:schemeClr val="accent1">
                <a:lumMod val="75000"/>
              </a:schemeClr>
            </a:solidFill>
            <a:prstDash val="solid"/>
            <a:miter lim="800000"/>
            <a:headEnd/>
            <a:tailEnd type="triangle" w="med" len="med"/>
          </a:ln>
        </p:spPr>
        <p:txBody>
          <a:bodyPr/>
          <a:lstStyle/>
          <a:p>
            <a:endParaRPr lang="en-US" sz="2200" dirty="0">
              <a:latin typeface="+mn-lt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4121949" y="2132856"/>
            <a:ext cx="1125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+mn-lt"/>
              </a:rPr>
              <a:t>Answer</a:t>
            </a:r>
            <a:endParaRPr lang="en-US" sz="2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2: Query Optimization</a:t>
            </a:r>
            <a:endParaRPr lang="en-US" dirty="0"/>
          </a:p>
        </p:txBody>
      </p:sp>
      <p:sp>
        <p:nvSpPr>
          <p:cNvPr id="60" name="Espace réservé du contenu 59"/>
          <p:cNvSpPr>
            <a:spLocks noGrp="1"/>
          </p:cNvSpPr>
          <p:nvPr>
            <p:ph idx="1"/>
          </p:nvPr>
        </p:nvSpPr>
        <p:spPr>
          <a:xfrm>
            <a:off x="251520" y="4365104"/>
            <a:ext cx="8686800" cy="176105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Given a query Q against the Database use the pre-computed results  of  V1, V2 …Vn  to reduce the evaluation time!</a:t>
            </a:r>
            <a:endParaRPr lang="en-US" sz="2400" dirty="0"/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683568" y="2204864"/>
            <a:ext cx="2376264" cy="1872208"/>
          </a:xfrm>
          <a:prstGeom prst="can">
            <a:avLst>
              <a:gd name="adj" fmla="val 33203"/>
            </a:avLst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b="1" dirty="0" smtClean="0"/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Database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4499992" y="1589891"/>
            <a:ext cx="34724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Materialized Views</a:t>
            </a:r>
          </a:p>
          <a:p>
            <a:pPr algn="ctr"/>
            <a:r>
              <a:rPr lang="en-US" sz="2400" dirty="0" smtClean="0"/>
              <a:t> (pre-computed queries)</a:t>
            </a:r>
            <a:endParaRPr lang="en-US" sz="2400" dirty="0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4067944" y="2996952"/>
            <a:ext cx="1224136" cy="936104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b="1" dirty="0" smtClean="0"/>
              <a:t> </a:t>
            </a:r>
            <a:r>
              <a:rPr lang="fr-FR" sz="2000" dirty="0" smtClean="0">
                <a:solidFill>
                  <a:schemeClr val="tx1"/>
                </a:solidFill>
              </a:rPr>
              <a:t>V1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7" name="AutoShape 9"/>
          <p:cNvSpPr>
            <a:spLocks noChangeArrowheads="1"/>
          </p:cNvSpPr>
          <p:nvPr/>
        </p:nvSpPr>
        <p:spPr bwMode="auto">
          <a:xfrm>
            <a:off x="5652120" y="2996952"/>
            <a:ext cx="1224136" cy="936104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b="1" dirty="0" smtClean="0"/>
              <a:t> </a:t>
            </a:r>
            <a:r>
              <a:rPr lang="fr-FR" sz="2000" dirty="0" smtClean="0">
                <a:solidFill>
                  <a:schemeClr val="tx1"/>
                </a:solidFill>
              </a:rPr>
              <a:t>V2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auto">
          <a:xfrm>
            <a:off x="7236296" y="2996952"/>
            <a:ext cx="1224136" cy="936104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b="1" dirty="0" smtClean="0"/>
              <a:t> </a:t>
            </a:r>
            <a:r>
              <a:rPr lang="fr-FR" sz="2000" dirty="0" smtClean="0">
                <a:solidFill>
                  <a:schemeClr val="tx1"/>
                </a:solidFill>
              </a:rPr>
              <a:t>Vn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9" name="Accolade ouvrante 58"/>
          <p:cNvSpPr/>
          <p:nvPr/>
        </p:nvSpPr>
        <p:spPr>
          <a:xfrm rot="5400000">
            <a:off x="6012160" y="836712"/>
            <a:ext cx="432048" cy="3600400"/>
          </a:xfrm>
          <a:prstGeom prst="leftBrace">
            <a:avLst>
              <a:gd name="adj1" fmla="val 72162"/>
              <a:gd name="adj2" fmla="val 5080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Answering Queries Using Views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711349"/>
            <a:ext cx="9793088" cy="4525963"/>
          </a:xfrm>
        </p:spPr>
        <p:txBody>
          <a:bodyPr/>
          <a:lstStyle/>
          <a:p>
            <a:pPr>
              <a:buClr>
                <a:schemeClr val="accent3"/>
              </a:buClr>
            </a:pPr>
            <a:r>
              <a:rPr lang="en-US" sz="3000" dirty="0" smtClean="0"/>
              <a:t>Motivating Examples</a:t>
            </a:r>
          </a:p>
          <a:p>
            <a:pPr>
              <a:buClr>
                <a:schemeClr val="accent3"/>
              </a:buClr>
            </a:pPr>
            <a:r>
              <a:rPr lang="en-US" sz="3000" dirty="0" smtClean="0"/>
              <a:t>Problem Definition</a:t>
            </a:r>
          </a:p>
          <a:p>
            <a:pPr>
              <a:buClr>
                <a:schemeClr val="accent3"/>
              </a:buClr>
            </a:pPr>
            <a:r>
              <a:rPr lang="en-US" sz="3000" dirty="0" smtClean="0"/>
              <a:t>Two different settings:</a:t>
            </a:r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700" dirty="0" smtClean="0"/>
              <a:t>Data Integration</a:t>
            </a:r>
            <a:endParaRPr lang="en-US" sz="2300" dirty="0" smtClean="0"/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700" dirty="0" smtClean="0"/>
              <a:t>Query Optimization &amp; Physical Data Independence</a:t>
            </a:r>
          </a:p>
          <a:p>
            <a:pPr lvl="1">
              <a:buClr>
                <a:schemeClr val="accent2"/>
              </a:buClr>
              <a:buNone/>
            </a:pPr>
            <a:endParaRPr lang="en-US" sz="2700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Flèche droite 6"/>
          <p:cNvSpPr/>
          <p:nvPr/>
        </p:nvSpPr>
        <p:spPr>
          <a:xfrm>
            <a:off x="144016" y="2276872"/>
            <a:ext cx="3235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Query Equivalence and Containment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600200"/>
            <a:ext cx="8964488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solidFill>
                  <a:schemeClr val="accent3"/>
                </a:solidFill>
              </a:rPr>
              <a:t>Query Containment: </a:t>
            </a:r>
          </a:p>
          <a:p>
            <a:pPr eaLnBrk="1" hangingPunct="1">
              <a:buNone/>
            </a:pPr>
            <a:r>
              <a:rPr lang="en-US" sz="2200" dirty="0" smtClean="0"/>
              <a:t>Q1 is contained in Q2 (Q1</a:t>
            </a:r>
            <a:r>
              <a:rPr lang="en-US" sz="2200" dirty="0" smtClean="0">
                <a:sym typeface="Symbol" pitchFamily="18" charset="2"/>
              </a:rPr>
              <a:t>Q2), if for all database instances D,</a:t>
            </a:r>
          </a:p>
          <a:p>
            <a:pPr>
              <a:buNone/>
            </a:pPr>
            <a:r>
              <a:rPr lang="en-US" sz="2200" dirty="0" smtClean="0">
                <a:sym typeface="Symbol" pitchFamily="18" charset="2"/>
              </a:rPr>
              <a:t> Q1(D)  Q2(D)</a:t>
            </a:r>
          </a:p>
          <a:p>
            <a:pPr eaLnBrk="1" hangingPunct="1">
              <a:buNone/>
            </a:pPr>
            <a:endParaRPr lang="en-US" sz="2200" dirty="0" smtClean="0">
              <a:sym typeface="Symbol" pitchFamily="18" charset="2"/>
            </a:endParaRPr>
          </a:p>
          <a:p>
            <a:pPr eaLnBrk="1" hangingPunct="1">
              <a:buNone/>
            </a:pPr>
            <a:endParaRPr lang="en-US" sz="2200" dirty="0" smtClean="0">
              <a:sym typeface="Symbol" pitchFamily="18" charset="2"/>
            </a:endParaRPr>
          </a:p>
          <a:p>
            <a:pPr eaLnBrk="1" hangingPunct="1"/>
            <a:r>
              <a:rPr lang="en-US" sz="2800" dirty="0" smtClean="0">
                <a:solidFill>
                  <a:schemeClr val="accent5"/>
                </a:solidFill>
                <a:sym typeface="Symbol" pitchFamily="18" charset="2"/>
              </a:rPr>
              <a:t>Query Equivalence:</a:t>
            </a:r>
          </a:p>
          <a:p>
            <a:pPr eaLnBrk="1" hangingPunct="1">
              <a:buNone/>
            </a:pPr>
            <a:r>
              <a:rPr lang="en-US" sz="2200" dirty="0" smtClean="0">
                <a:sym typeface="Symbol" pitchFamily="18" charset="2"/>
              </a:rPr>
              <a:t> Q1 is equivalent to Q2 if Q1Q2 and Q2  Q1</a:t>
            </a:r>
          </a:p>
          <a:p>
            <a:pPr eaLnBrk="1" hangingPunct="1">
              <a:buFontTx/>
              <a:buNone/>
            </a:pPr>
            <a:endParaRPr lang="en-US" sz="2000" dirty="0" smtClean="0">
              <a:sym typeface="Symbol" pitchFamily="18" charset="2"/>
            </a:endParaRPr>
          </a:p>
          <a:p>
            <a:pPr eaLnBrk="1" hangingPunct="1">
              <a:buFontTx/>
              <a:buNone/>
            </a:pPr>
            <a:endParaRPr lang="en-US" sz="2000" dirty="0" smtClean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196752"/>
            <a:ext cx="8686800" cy="53285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ym typeface="Symbol" pitchFamily="18" charset="2"/>
              </a:rPr>
              <a:t>Let A be a schema and V={V1, V2, …, Vm} a set of views over A and Q be a query over A</a:t>
            </a:r>
          </a:p>
          <a:p>
            <a:pPr>
              <a:buNone/>
            </a:pPr>
            <a:endParaRPr lang="en-US" sz="2400" dirty="0" smtClean="0">
              <a:sym typeface="Symbol" pitchFamily="18" charset="2"/>
            </a:endParaRPr>
          </a:p>
          <a:p>
            <a:r>
              <a:rPr lang="en-US" sz="2400" dirty="0" smtClean="0">
                <a:sym typeface="Symbol" pitchFamily="18" charset="2"/>
              </a:rPr>
              <a:t>Q’ is a </a:t>
            </a:r>
            <a:r>
              <a:rPr lang="en-US" sz="2400" dirty="0" smtClean="0">
                <a:solidFill>
                  <a:schemeClr val="accent3"/>
                </a:solidFill>
                <a:sym typeface="Symbol" pitchFamily="18" charset="2"/>
              </a:rPr>
              <a:t>maximally contained rewriting </a:t>
            </a:r>
            <a:r>
              <a:rPr lang="en-US" sz="2400" dirty="0" smtClean="0">
                <a:sym typeface="Symbol" pitchFamily="18" charset="2"/>
              </a:rPr>
              <a:t>of Q, if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ym typeface="Symbol" pitchFamily="18" charset="2"/>
              </a:rPr>
              <a:t>Q’ is a query expression </a:t>
            </a:r>
            <a:r>
              <a:rPr lang="en-US" sz="2400" dirty="0" smtClean="0">
                <a:solidFill>
                  <a:schemeClr val="accent5"/>
                </a:solidFill>
                <a:sym typeface="Symbol" pitchFamily="18" charset="2"/>
              </a:rPr>
              <a:t>in a given language L 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ym typeface="Symbol" pitchFamily="18" charset="2"/>
              </a:rPr>
              <a:t>Q’ refers only to views in V 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ym typeface="Symbol" pitchFamily="18" charset="2"/>
              </a:rPr>
              <a:t>Q’  Q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ym typeface="Symbol" pitchFamily="18" charset="2"/>
              </a:rPr>
              <a:t>There is no other rewriting Q1, such as Q’  Q1  Q</a:t>
            </a:r>
          </a:p>
          <a:p>
            <a:pPr>
              <a:buNone/>
            </a:pPr>
            <a:endParaRPr lang="en-US" sz="2400" dirty="0" smtClean="0">
              <a:sym typeface="Symbol" pitchFamily="18" charset="2"/>
            </a:endParaRPr>
          </a:p>
          <a:p>
            <a:r>
              <a:rPr lang="en-US" sz="2400" dirty="0" smtClean="0">
                <a:sym typeface="Symbol" pitchFamily="18" charset="2"/>
              </a:rPr>
              <a:t>Q’ is a </a:t>
            </a:r>
            <a:r>
              <a:rPr lang="en-US" sz="2400" dirty="0" smtClean="0">
                <a:solidFill>
                  <a:srgbClr val="0000FF"/>
                </a:solidFill>
                <a:sym typeface="Symbol" pitchFamily="18" charset="2"/>
              </a:rPr>
              <a:t>equivalent rewriting </a:t>
            </a:r>
            <a:r>
              <a:rPr lang="en-US" sz="2400" dirty="0" smtClean="0">
                <a:sym typeface="Symbol" pitchFamily="18" charset="2"/>
              </a:rPr>
              <a:t>of Q, if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ym typeface="Symbol" pitchFamily="18" charset="2"/>
              </a:rPr>
              <a:t>Q’ refers only to views in V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ym typeface="Symbol" pitchFamily="18" charset="2"/>
              </a:rPr>
              <a:t>Q’ is equivalent to Q</a:t>
            </a:r>
          </a:p>
          <a:p>
            <a:pPr lvl="1">
              <a:buNone/>
            </a:pPr>
            <a:endParaRPr lang="en-US" sz="2400" dirty="0" smtClean="0">
              <a:sym typeface="Symbol" pitchFamily="18" charset="2"/>
            </a:endParaRPr>
          </a:p>
          <a:p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Equivalent and Containment Rewritings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Example</a:t>
            </a:r>
          </a:p>
        </p:txBody>
      </p:sp>
      <p:sp>
        <p:nvSpPr>
          <p:cNvPr id="23" name="Rectangle à coins arrondis 22"/>
          <p:cNvSpPr/>
          <p:nvPr/>
        </p:nvSpPr>
        <p:spPr>
          <a:xfrm>
            <a:off x="323528" y="1088936"/>
            <a:ext cx="8640960" cy="33481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539552" y="1484784"/>
          <a:ext cx="3384375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8125"/>
                <a:gridCol w="1128125"/>
                <a:gridCol w="1128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Dept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31640" y="1052736"/>
            <a:ext cx="11576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+mn-lt"/>
              </a:rPr>
              <a:t>Student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6876256" y="1470576"/>
          <a:ext cx="184803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4018"/>
                <a:gridCol w="9240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042930" y="1080919"/>
            <a:ext cx="13933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+mn-lt"/>
              </a:rPr>
              <a:t>Professor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83848" y="1916832"/>
            <a:ext cx="1331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Teaches</a:t>
            </a:r>
          </a:p>
        </p:txBody>
      </p:sp>
      <p:graphicFrame>
        <p:nvGraphicFramePr>
          <p:cNvPr id="20" name="Tableau 19"/>
          <p:cNvGraphicFramePr>
            <a:graphicFrameLocks noGrp="1"/>
          </p:cNvGraphicFramePr>
          <p:nvPr/>
        </p:nvGraphicFramePr>
        <p:xfrm>
          <a:off x="755576" y="3861048"/>
          <a:ext cx="410445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152"/>
                <a:gridCol w="1368152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title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university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187624" y="2486705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Registered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2987824" y="2522513"/>
          <a:ext cx="410445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152"/>
                <a:gridCol w="1368152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Year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835696" y="2990761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Major</a:t>
            </a:r>
          </a:p>
        </p:txBody>
      </p:sp>
      <p:graphicFrame>
        <p:nvGraphicFramePr>
          <p:cNvPr id="19" name="Tableau 18"/>
          <p:cNvGraphicFramePr>
            <a:graphicFrameLocks noGrp="1"/>
          </p:cNvGraphicFramePr>
          <p:nvPr/>
        </p:nvGraphicFramePr>
        <p:xfrm>
          <a:off x="3011996" y="3056186"/>
          <a:ext cx="184803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4018"/>
                <a:gridCol w="9240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Dept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5796136" y="3818657"/>
          <a:ext cx="2952328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68482"/>
                <a:gridCol w="18838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Dept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450327" y="3429000"/>
            <a:ext cx="1794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Department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5575" y="3429000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Course</a:t>
            </a:r>
          </a:p>
        </p:txBody>
      </p:sp>
      <p:graphicFrame>
        <p:nvGraphicFramePr>
          <p:cNvPr id="43" name="Tableau 42"/>
          <p:cNvGraphicFramePr>
            <a:graphicFrameLocks noGrp="1"/>
          </p:cNvGraphicFramePr>
          <p:nvPr/>
        </p:nvGraphicFramePr>
        <p:xfrm>
          <a:off x="2987824" y="1952640"/>
          <a:ext cx="410445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152"/>
                <a:gridCol w="1368152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01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Example</a:t>
            </a:r>
          </a:p>
        </p:txBody>
      </p:sp>
      <p:sp>
        <p:nvSpPr>
          <p:cNvPr id="37" name="Espace réservé du contenu 36"/>
          <p:cNvSpPr>
            <a:spLocks noGrp="1"/>
          </p:cNvSpPr>
          <p:nvPr>
            <p:ph idx="1"/>
          </p:nvPr>
        </p:nvSpPr>
        <p:spPr>
          <a:xfrm>
            <a:off x="3672408" y="4608512"/>
            <a:ext cx="5580112" cy="2060848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900" dirty="0" smtClean="0"/>
              <a:t>Create View	</a:t>
            </a:r>
            <a:r>
              <a:rPr lang="en-US" sz="2900" dirty="0" smtClean="0">
                <a:solidFill>
                  <a:schemeClr val="accent3"/>
                </a:solidFill>
              </a:rPr>
              <a:t>DBProfs </a:t>
            </a:r>
            <a:r>
              <a:rPr lang="en-US" sz="2900" dirty="0" smtClean="0"/>
              <a:t> As</a:t>
            </a:r>
          </a:p>
          <a:p>
            <a:pPr>
              <a:buNone/>
            </a:pPr>
            <a:r>
              <a:rPr lang="en-US" sz="2900" dirty="0" smtClean="0"/>
              <a:t>Select		Course.title, Profesor.name</a:t>
            </a:r>
          </a:p>
          <a:p>
            <a:pPr>
              <a:buNone/>
            </a:pPr>
            <a:r>
              <a:rPr lang="en-US" sz="2900" dirty="0" smtClean="0"/>
              <a:t>From		Course, Teaches, Professor</a:t>
            </a:r>
          </a:p>
          <a:p>
            <a:pPr>
              <a:buNone/>
            </a:pPr>
            <a:r>
              <a:rPr lang="en-US" sz="2900" dirty="0" smtClean="0"/>
              <a:t>Where		Course.C = Teaches.C and </a:t>
            </a:r>
          </a:p>
          <a:p>
            <a:pPr>
              <a:buNone/>
            </a:pPr>
            <a:r>
              <a:rPr lang="en-US" sz="2900" dirty="0" smtClean="0"/>
              <a:t>			Teaches.P = Professor.P and </a:t>
            </a:r>
          </a:p>
          <a:p>
            <a:pPr>
              <a:buNone/>
            </a:pPr>
            <a:r>
              <a:rPr lang="en-US" sz="2900" dirty="0" smtClean="0"/>
              <a:t>			Course.title = “Databases”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323528" y="1088936"/>
            <a:ext cx="8640960" cy="33481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539552" y="1484784"/>
          <a:ext cx="3384375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8125"/>
                <a:gridCol w="1128125"/>
                <a:gridCol w="1128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Dept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31640" y="1052736"/>
            <a:ext cx="11576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+mn-lt"/>
              </a:rPr>
              <a:t>Student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6876256" y="1470576"/>
          <a:ext cx="184803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4018"/>
                <a:gridCol w="9240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042930" y="1080919"/>
            <a:ext cx="13933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+mn-lt"/>
              </a:rPr>
              <a:t>Professor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83848" y="1916832"/>
            <a:ext cx="1331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Teaches</a:t>
            </a:r>
          </a:p>
        </p:txBody>
      </p:sp>
      <p:graphicFrame>
        <p:nvGraphicFramePr>
          <p:cNvPr id="20" name="Tableau 19"/>
          <p:cNvGraphicFramePr>
            <a:graphicFrameLocks noGrp="1"/>
          </p:cNvGraphicFramePr>
          <p:nvPr/>
        </p:nvGraphicFramePr>
        <p:xfrm>
          <a:off x="755576" y="3861048"/>
          <a:ext cx="410445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152"/>
                <a:gridCol w="1368152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title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university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187624" y="2486705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Registered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2987824" y="2522513"/>
          <a:ext cx="410445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152"/>
                <a:gridCol w="1368152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Year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835696" y="2990761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Major</a:t>
            </a:r>
          </a:p>
        </p:txBody>
      </p:sp>
      <p:graphicFrame>
        <p:nvGraphicFramePr>
          <p:cNvPr id="19" name="Tableau 18"/>
          <p:cNvGraphicFramePr>
            <a:graphicFrameLocks noGrp="1"/>
          </p:cNvGraphicFramePr>
          <p:nvPr/>
        </p:nvGraphicFramePr>
        <p:xfrm>
          <a:off x="3011996" y="3056186"/>
          <a:ext cx="184803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4018"/>
                <a:gridCol w="9240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Dept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5796136" y="3818657"/>
          <a:ext cx="2952328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68482"/>
                <a:gridCol w="18838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Dept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450327" y="3429000"/>
            <a:ext cx="1794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Department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5575" y="3429000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n-lt"/>
              </a:rPr>
              <a:t>Course</a:t>
            </a:r>
          </a:p>
        </p:txBody>
      </p:sp>
      <p:sp>
        <p:nvSpPr>
          <p:cNvPr id="38" name="AutoShape 9"/>
          <p:cNvSpPr>
            <a:spLocks noChangeArrowheads="1"/>
          </p:cNvSpPr>
          <p:nvPr/>
        </p:nvSpPr>
        <p:spPr bwMode="auto">
          <a:xfrm>
            <a:off x="251520" y="4581128"/>
            <a:ext cx="1800200" cy="936104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Source 1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39" name="Espace réservé du contenu 36"/>
          <p:cNvSpPr txBox="1">
            <a:spLocks/>
          </p:cNvSpPr>
          <p:nvPr/>
        </p:nvSpPr>
        <p:spPr>
          <a:xfrm>
            <a:off x="3707904" y="4581128"/>
            <a:ext cx="5364088" cy="21602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 View	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UVSQProfs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</a:t>
            </a: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		</a:t>
            </a:r>
            <a:r>
              <a:rPr lang="en-US" sz="3200" dirty="0" smtClean="0">
                <a:latin typeface="+mn-lt"/>
              </a:rPr>
              <a:t>Course.title, Profesor.name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		Course, Teaches, Professor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		Course.C = Teaches.C and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Teaches.P = Professor.P and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Course.university = “UVSQ”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AutoShape 9"/>
          <p:cNvSpPr>
            <a:spLocks noChangeArrowheads="1"/>
          </p:cNvSpPr>
          <p:nvPr/>
        </p:nvSpPr>
        <p:spPr bwMode="auto">
          <a:xfrm>
            <a:off x="251520" y="5733256"/>
            <a:ext cx="1800200" cy="936104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Source 2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51720" y="4797152"/>
            <a:ext cx="1140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</a:rPr>
              <a:t>DBProfs</a:t>
            </a:r>
            <a:endParaRPr lang="en-US" sz="2000" dirty="0"/>
          </a:p>
        </p:txBody>
      </p:sp>
      <p:sp>
        <p:nvSpPr>
          <p:cNvPr id="42" name="Rectangle 41"/>
          <p:cNvSpPr/>
          <p:nvPr/>
        </p:nvSpPr>
        <p:spPr>
          <a:xfrm>
            <a:off x="1979712" y="6053226"/>
            <a:ext cx="1510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</a:rPr>
              <a:t>UVSQProfs</a:t>
            </a:r>
            <a:endParaRPr lang="en-US" sz="2000" dirty="0"/>
          </a:p>
        </p:txBody>
      </p:sp>
      <p:graphicFrame>
        <p:nvGraphicFramePr>
          <p:cNvPr id="43" name="Tableau 42"/>
          <p:cNvGraphicFramePr>
            <a:graphicFrameLocks noGrp="1"/>
          </p:cNvGraphicFramePr>
          <p:nvPr/>
        </p:nvGraphicFramePr>
        <p:xfrm>
          <a:off x="2987824" y="1952640"/>
          <a:ext cx="410445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152"/>
                <a:gridCol w="1368152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 animBg="1"/>
      <p:bldP spid="39" grpId="0" animBg="1"/>
      <p:bldP spid="40" grpId="0" animBg="1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Query Containment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268760"/>
            <a:ext cx="8784976" cy="4392488"/>
          </a:xfrm>
        </p:spPr>
        <p:txBody>
          <a:bodyPr>
            <a:normAutofit/>
          </a:bodyPr>
          <a:lstStyle/>
          <a:p>
            <a:pPr marL="514350" indent="-514350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Consider the query Q:	</a:t>
            </a:r>
          </a:p>
          <a:p>
            <a:pPr marL="514350" indent="-514350">
              <a:buClr>
                <a:schemeClr val="accent3"/>
              </a:buClr>
              <a:buNone/>
            </a:pPr>
            <a:r>
              <a:rPr lang="en-US" sz="2400" dirty="0" smtClean="0"/>
              <a:t>		“Select name from Professor”</a:t>
            </a:r>
          </a:p>
          <a:p>
            <a:pPr marL="514350" indent="-514350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Let Q’ be the query:</a:t>
            </a:r>
          </a:p>
          <a:p>
            <a:pPr>
              <a:buClr>
                <a:schemeClr val="accent3"/>
              </a:buClr>
              <a:buNone/>
            </a:pPr>
            <a:r>
              <a:rPr lang="en-US" sz="1600" dirty="0" smtClean="0"/>
              <a:t>		</a:t>
            </a:r>
            <a:r>
              <a:rPr lang="en-US" sz="2400" dirty="0" smtClean="0"/>
              <a:t>“Select name from </a:t>
            </a:r>
            <a:r>
              <a:rPr lang="en-US" sz="2400" dirty="0" smtClean="0">
                <a:solidFill>
                  <a:schemeClr val="accent3"/>
                </a:solidFill>
              </a:rPr>
              <a:t>DBProfs</a:t>
            </a:r>
            <a:r>
              <a:rPr lang="en-US" sz="2400" dirty="0" smtClean="0"/>
              <a:t> union </a:t>
            </a:r>
            <a:r>
              <a:rPr lang="en-US" sz="2400" dirty="0" smtClean="0">
                <a:solidFill>
                  <a:schemeClr val="accent3"/>
                </a:solidFill>
              </a:rPr>
              <a:t>UVSQProfs</a:t>
            </a:r>
            <a:r>
              <a:rPr lang="en-US" sz="2400" dirty="0" smtClean="0"/>
              <a:t>”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5"/>
                </a:solidFill>
              </a:rPr>
              <a:t>  </a:t>
            </a:r>
            <a:r>
              <a:rPr lang="en-US" sz="2400" dirty="0" smtClean="0"/>
              <a:t>Q’ is</a:t>
            </a:r>
            <a:r>
              <a:rPr lang="en-US" sz="2400" dirty="0" smtClean="0">
                <a:solidFill>
                  <a:schemeClr val="accent5"/>
                </a:solidFill>
              </a:rPr>
              <a:t> maximally-contained </a:t>
            </a:r>
            <a:r>
              <a:rPr lang="en-US" sz="2400" dirty="0" smtClean="0"/>
              <a:t>in Q</a:t>
            </a:r>
          </a:p>
          <a:p>
            <a:pPr lvl="2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dirty="0" smtClean="0">
                <a:sym typeface="Symbol" pitchFamily="18" charset="2"/>
              </a:rPr>
              <a:t>Q’  Q</a:t>
            </a:r>
            <a:r>
              <a:rPr lang="en-US" dirty="0" smtClean="0">
                <a:solidFill>
                  <a:schemeClr val="accent5"/>
                </a:solidFill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but</a:t>
            </a:r>
            <a:r>
              <a:rPr lang="en-US" dirty="0" smtClean="0">
                <a:solidFill>
                  <a:schemeClr val="accent5"/>
                </a:solidFill>
                <a:sym typeface="Symbol" pitchFamily="18" charset="2"/>
              </a:rPr>
              <a:t> </a:t>
            </a:r>
            <a:r>
              <a:rPr lang="en-US" dirty="0" smtClean="0">
                <a:solidFill>
                  <a:schemeClr val="accent5"/>
                </a:solidFill>
              </a:rPr>
              <a:t>Not</a:t>
            </a:r>
            <a:r>
              <a:rPr lang="en-US" dirty="0" smtClean="0"/>
              <a:t>(</a:t>
            </a:r>
            <a:r>
              <a:rPr lang="en-US" dirty="0" smtClean="0">
                <a:sym typeface="Symbol" pitchFamily="18" charset="2"/>
              </a:rPr>
              <a:t>Q  Q’</a:t>
            </a:r>
            <a:r>
              <a:rPr lang="en-US" dirty="0" smtClean="0">
                <a:solidFill>
                  <a:schemeClr val="accent5"/>
                </a:solidFill>
                <a:sym typeface="Symbol" pitchFamily="18" charset="2"/>
              </a:rPr>
              <a:t>)</a:t>
            </a:r>
            <a:endParaRPr lang="en-US" dirty="0" smtClean="0"/>
          </a:p>
          <a:p>
            <a:pPr lvl="2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dirty="0" smtClean="0"/>
              <a:t>Let D be a instance of the global schema consisting (also) of “Professors of Algorithms from Paris XI”…</a:t>
            </a:r>
          </a:p>
          <a:p>
            <a:pPr lvl="2">
              <a:buClr>
                <a:schemeClr val="accent3"/>
              </a:buClr>
              <a:buNone/>
            </a:pP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sz="2400" dirty="0" smtClean="0"/>
              <a:t>	</a:t>
            </a:r>
          </a:p>
          <a:p>
            <a:pPr>
              <a:buFont typeface="Wingdings" pitchFamily="2" charset="2"/>
              <a:buChar char="§"/>
            </a:pPr>
            <a:endParaRPr lang="en-US" sz="2400" dirty="0" smtClean="0"/>
          </a:p>
          <a:p>
            <a:pPr marL="1314450" lvl="2" indent="-514350">
              <a:buNone/>
            </a:pP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1475656" y="5661248"/>
            <a:ext cx="1800200" cy="936104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Source 1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5724128" y="5733256"/>
            <a:ext cx="1800200" cy="936104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Source 2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7704" y="5229200"/>
            <a:ext cx="1140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</a:rPr>
              <a:t>DBProfs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5868144" y="5261138"/>
            <a:ext cx="1510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</a:rPr>
              <a:t>UVSQProfs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Example: Query Containment (2)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124744"/>
            <a:ext cx="8640960" cy="424847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Consider the query Q:	</a:t>
            </a:r>
          </a:p>
          <a:p>
            <a:pPr lvl="0">
              <a:buNone/>
            </a:pPr>
            <a:r>
              <a:rPr lang="en-US" sz="2400" dirty="0" smtClean="0"/>
              <a:t>		Select	Profesor.name</a:t>
            </a:r>
          </a:p>
          <a:p>
            <a:pPr lvl="0">
              <a:buNone/>
              <a:defRPr/>
            </a:pPr>
            <a:r>
              <a:rPr lang="en-US" sz="2400" dirty="0" smtClean="0"/>
              <a:t>		From	Course, Teaches, Professor</a:t>
            </a:r>
          </a:p>
          <a:p>
            <a:pPr lvl="0">
              <a:buNone/>
              <a:defRPr/>
            </a:pPr>
            <a:r>
              <a:rPr lang="en-US" sz="2400" dirty="0" smtClean="0"/>
              <a:t>		Where	Course.C = Teaches.C and </a:t>
            </a:r>
          </a:p>
          <a:p>
            <a:pPr lvl="0">
              <a:buNone/>
              <a:defRPr/>
            </a:pPr>
            <a:r>
              <a:rPr lang="en-US" sz="2400" dirty="0" smtClean="0"/>
              <a:t>			Teaches.P = Professor.P and </a:t>
            </a:r>
          </a:p>
          <a:p>
            <a:pPr lvl="0">
              <a:buNone/>
              <a:defRPr/>
            </a:pPr>
            <a:r>
              <a:rPr lang="en-US" sz="2400" dirty="0" smtClean="0"/>
              <a:t>			</a:t>
            </a:r>
            <a:r>
              <a:rPr lang="en-US" sz="2400" dirty="0" smtClean="0">
                <a:solidFill>
                  <a:schemeClr val="accent3"/>
                </a:solidFill>
              </a:rPr>
              <a:t>Course.university = “UVSQ”  and </a:t>
            </a:r>
          </a:p>
          <a:p>
            <a:pPr lvl="0">
              <a:buNone/>
              <a:defRPr/>
            </a:pPr>
            <a:r>
              <a:rPr lang="en-US" sz="2400" dirty="0" smtClean="0">
                <a:solidFill>
                  <a:schemeClr val="accent3"/>
                </a:solidFill>
              </a:rPr>
              <a:t>			Course.title = “Databases”</a:t>
            </a:r>
          </a:p>
          <a:p>
            <a:pPr marL="514350" indent="-514350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Let Q’ be the query:</a:t>
            </a:r>
          </a:p>
          <a:p>
            <a:pPr>
              <a:buClr>
                <a:schemeClr val="accent3"/>
              </a:buClr>
              <a:buNone/>
            </a:pPr>
            <a:r>
              <a:rPr lang="en-US" sz="1600" dirty="0" smtClean="0"/>
              <a:t>		</a:t>
            </a:r>
            <a:r>
              <a:rPr lang="en-US" sz="2400" dirty="0" smtClean="0"/>
              <a:t>Select name </a:t>
            </a:r>
          </a:p>
          <a:p>
            <a:pPr>
              <a:buClr>
                <a:schemeClr val="accent3"/>
              </a:buClr>
              <a:buNone/>
            </a:pPr>
            <a:r>
              <a:rPr lang="en-US" sz="2400" dirty="0" smtClean="0"/>
              <a:t>		from </a:t>
            </a:r>
            <a:r>
              <a:rPr lang="en-US" sz="2400" dirty="0" smtClean="0">
                <a:solidFill>
                  <a:schemeClr val="accent3"/>
                </a:solidFill>
              </a:rPr>
              <a:t>DBProfs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chemeClr val="accent3"/>
                </a:solidFill>
              </a:rPr>
              <a:t>UVSQProfs</a:t>
            </a:r>
            <a:endParaRPr lang="en-US" sz="2400" dirty="0" smtClean="0"/>
          </a:p>
          <a:p>
            <a:pPr>
              <a:buClr>
                <a:schemeClr val="accent3"/>
              </a:buClr>
              <a:buNone/>
            </a:pPr>
            <a:r>
              <a:rPr lang="en-US" sz="2400" dirty="0" smtClean="0"/>
              <a:t>		where DBProfs.name= UVSQProfs.name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5"/>
                </a:solidFill>
              </a:rPr>
              <a:t>  </a:t>
            </a:r>
            <a:r>
              <a:rPr lang="en-US" sz="2400" dirty="0" smtClean="0"/>
              <a:t>Q’ is</a:t>
            </a:r>
            <a:r>
              <a:rPr lang="en-US" sz="2400" dirty="0" smtClean="0">
                <a:solidFill>
                  <a:schemeClr val="accent5"/>
                </a:solidFill>
              </a:rPr>
              <a:t> a equivalent </a:t>
            </a:r>
            <a:r>
              <a:rPr lang="en-US" sz="2400" dirty="0" smtClean="0"/>
              <a:t>to Q  (…if the sources are indeed complete)</a:t>
            </a:r>
            <a:r>
              <a:rPr lang="en-US" sz="2000" dirty="0" smtClean="0">
                <a:solidFill>
                  <a:schemeClr val="accent5"/>
                </a:solidFill>
              </a:rPr>
              <a:t>	</a:t>
            </a:r>
            <a:endParaRPr lang="en-US" sz="2000" dirty="0" smtClean="0"/>
          </a:p>
          <a:p>
            <a:pPr>
              <a:buFont typeface="Wingdings" pitchFamily="2" charset="2"/>
              <a:buChar char="§"/>
            </a:pPr>
            <a:endParaRPr lang="en-US" sz="2400" dirty="0" smtClean="0"/>
          </a:p>
          <a:p>
            <a:pPr marL="1314450" lvl="2" indent="-514350">
              <a:buNone/>
            </a:pP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1475656" y="5661248"/>
            <a:ext cx="1800200" cy="936104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Source 1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5724128" y="5733256"/>
            <a:ext cx="1800200" cy="936104"/>
          </a:xfrm>
          <a:prstGeom prst="can">
            <a:avLst>
              <a:gd name="adj" fmla="val 33203"/>
            </a:avLst>
          </a:prstGeom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Source 2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7704" y="5229200"/>
            <a:ext cx="1140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</a:rPr>
              <a:t>DBProfs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5868144" y="5261138"/>
            <a:ext cx="1510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3"/>
                </a:solidFill>
              </a:rPr>
              <a:t>UVSQProfs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ChangeArrowheads="1"/>
          </p:cNvSpPr>
          <p:nvPr/>
        </p:nvSpPr>
        <p:spPr bwMode="auto">
          <a:xfrm>
            <a:off x="3131840" y="3861048"/>
            <a:ext cx="274320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Execution engine</a:t>
            </a:r>
          </a:p>
        </p:txBody>
      </p:sp>
      <p:grpSp>
        <p:nvGrpSpPr>
          <p:cNvPr id="20482" name="Group 3"/>
          <p:cNvGrpSpPr>
            <a:grpSpLocks/>
          </p:cNvGrpSpPr>
          <p:nvPr/>
        </p:nvGrpSpPr>
        <p:grpSpPr bwMode="auto">
          <a:xfrm>
            <a:off x="755576" y="5445224"/>
            <a:ext cx="990600" cy="1295400"/>
            <a:chOff x="528" y="3408"/>
            <a:chExt cx="624" cy="816"/>
          </a:xfrm>
        </p:grpSpPr>
        <p:sp>
          <p:nvSpPr>
            <p:cNvPr id="20511" name="Oval 4"/>
            <p:cNvSpPr>
              <a:spLocks noChangeArrowheads="1"/>
            </p:cNvSpPr>
            <p:nvPr/>
          </p:nvSpPr>
          <p:spPr bwMode="auto">
            <a:xfrm>
              <a:off x="600" y="374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source</a:t>
              </a:r>
            </a:p>
          </p:txBody>
        </p:sp>
        <p:sp>
          <p:nvSpPr>
            <p:cNvPr id="20512" name="Rectangle 5"/>
            <p:cNvSpPr>
              <a:spLocks noChangeArrowheads="1"/>
            </p:cNvSpPr>
            <p:nvPr/>
          </p:nvSpPr>
          <p:spPr bwMode="auto">
            <a:xfrm>
              <a:off x="528" y="34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wrapper</a:t>
              </a:r>
            </a:p>
          </p:txBody>
        </p:sp>
      </p:grpSp>
      <p:grpSp>
        <p:nvGrpSpPr>
          <p:cNvPr id="20483" name="Group 6"/>
          <p:cNvGrpSpPr>
            <a:grpSpLocks/>
          </p:cNvGrpSpPr>
          <p:nvPr/>
        </p:nvGrpSpPr>
        <p:grpSpPr bwMode="auto">
          <a:xfrm>
            <a:off x="2571750" y="5445224"/>
            <a:ext cx="990600" cy="1295400"/>
            <a:chOff x="528" y="3408"/>
            <a:chExt cx="624" cy="816"/>
          </a:xfrm>
        </p:grpSpPr>
        <p:sp>
          <p:nvSpPr>
            <p:cNvPr id="20509" name="Oval 7"/>
            <p:cNvSpPr>
              <a:spLocks noChangeArrowheads="1"/>
            </p:cNvSpPr>
            <p:nvPr/>
          </p:nvSpPr>
          <p:spPr bwMode="auto">
            <a:xfrm>
              <a:off x="600" y="374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source</a:t>
              </a:r>
            </a:p>
          </p:txBody>
        </p:sp>
        <p:sp>
          <p:nvSpPr>
            <p:cNvPr id="20510" name="Rectangle 8"/>
            <p:cNvSpPr>
              <a:spLocks noChangeArrowheads="1"/>
            </p:cNvSpPr>
            <p:nvPr/>
          </p:nvSpPr>
          <p:spPr bwMode="auto">
            <a:xfrm>
              <a:off x="528" y="34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wrapper</a:t>
              </a:r>
            </a:p>
          </p:txBody>
        </p:sp>
      </p:grpSp>
      <p:grpSp>
        <p:nvGrpSpPr>
          <p:cNvPr id="20484" name="Group 9"/>
          <p:cNvGrpSpPr>
            <a:grpSpLocks/>
          </p:cNvGrpSpPr>
          <p:nvPr/>
        </p:nvGrpSpPr>
        <p:grpSpPr bwMode="auto">
          <a:xfrm>
            <a:off x="4305300" y="5445224"/>
            <a:ext cx="990600" cy="1295400"/>
            <a:chOff x="528" y="3408"/>
            <a:chExt cx="624" cy="816"/>
          </a:xfrm>
        </p:grpSpPr>
        <p:sp>
          <p:nvSpPr>
            <p:cNvPr id="20507" name="Oval 10"/>
            <p:cNvSpPr>
              <a:spLocks noChangeArrowheads="1"/>
            </p:cNvSpPr>
            <p:nvPr/>
          </p:nvSpPr>
          <p:spPr bwMode="auto">
            <a:xfrm>
              <a:off x="600" y="374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source</a:t>
              </a:r>
            </a:p>
          </p:txBody>
        </p:sp>
        <p:sp>
          <p:nvSpPr>
            <p:cNvPr id="20508" name="Rectangle 11"/>
            <p:cNvSpPr>
              <a:spLocks noChangeArrowheads="1"/>
            </p:cNvSpPr>
            <p:nvPr/>
          </p:nvSpPr>
          <p:spPr bwMode="auto">
            <a:xfrm>
              <a:off x="528" y="34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wrapper</a:t>
              </a:r>
            </a:p>
          </p:txBody>
        </p:sp>
      </p:grpSp>
      <p:grpSp>
        <p:nvGrpSpPr>
          <p:cNvPr id="20485" name="Group 12"/>
          <p:cNvGrpSpPr>
            <a:grpSpLocks/>
          </p:cNvGrpSpPr>
          <p:nvPr/>
        </p:nvGrpSpPr>
        <p:grpSpPr bwMode="auto">
          <a:xfrm>
            <a:off x="6038850" y="5445224"/>
            <a:ext cx="990600" cy="1295400"/>
            <a:chOff x="528" y="3408"/>
            <a:chExt cx="624" cy="816"/>
          </a:xfrm>
        </p:grpSpPr>
        <p:sp>
          <p:nvSpPr>
            <p:cNvPr id="20505" name="Oval 13"/>
            <p:cNvSpPr>
              <a:spLocks noChangeArrowheads="1"/>
            </p:cNvSpPr>
            <p:nvPr/>
          </p:nvSpPr>
          <p:spPr bwMode="auto">
            <a:xfrm>
              <a:off x="600" y="374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source</a:t>
              </a:r>
            </a:p>
          </p:txBody>
        </p:sp>
        <p:sp>
          <p:nvSpPr>
            <p:cNvPr id="20506" name="Rectangle 14"/>
            <p:cNvSpPr>
              <a:spLocks noChangeArrowheads="1"/>
            </p:cNvSpPr>
            <p:nvPr/>
          </p:nvSpPr>
          <p:spPr bwMode="auto">
            <a:xfrm>
              <a:off x="528" y="34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wrapper</a:t>
              </a:r>
            </a:p>
          </p:txBody>
        </p:sp>
      </p:grpSp>
      <p:grpSp>
        <p:nvGrpSpPr>
          <p:cNvPr id="20486" name="Group 15"/>
          <p:cNvGrpSpPr>
            <a:grpSpLocks/>
          </p:cNvGrpSpPr>
          <p:nvPr/>
        </p:nvGrpSpPr>
        <p:grpSpPr bwMode="auto">
          <a:xfrm>
            <a:off x="7772400" y="5445224"/>
            <a:ext cx="990600" cy="1295400"/>
            <a:chOff x="528" y="3408"/>
            <a:chExt cx="624" cy="816"/>
          </a:xfrm>
        </p:grpSpPr>
        <p:sp>
          <p:nvSpPr>
            <p:cNvPr id="20503" name="Oval 16"/>
            <p:cNvSpPr>
              <a:spLocks noChangeArrowheads="1"/>
            </p:cNvSpPr>
            <p:nvPr/>
          </p:nvSpPr>
          <p:spPr bwMode="auto">
            <a:xfrm>
              <a:off x="600" y="3744"/>
              <a:ext cx="480" cy="4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source</a:t>
              </a:r>
            </a:p>
          </p:txBody>
        </p:sp>
        <p:sp>
          <p:nvSpPr>
            <p:cNvPr id="20504" name="Rectangle 17"/>
            <p:cNvSpPr>
              <a:spLocks noChangeArrowheads="1"/>
            </p:cNvSpPr>
            <p:nvPr/>
          </p:nvSpPr>
          <p:spPr bwMode="auto">
            <a:xfrm>
              <a:off x="528" y="3408"/>
              <a:ext cx="62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wrapper</a:t>
              </a:r>
            </a:p>
          </p:txBody>
        </p:sp>
      </p:grpSp>
      <p:sp>
        <p:nvSpPr>
          <p:cNvPr id="20488" name="Rectangle 19"/>
          <p:cNvSpPr>
            <a:spLocks noChangeArrowheads="1"/>
          </p:cNvSpPr>
          <p:nvPr/>
        </p:nvSpPr>
        <p:spPr bwMode="auto">
          <a:xfrm>
            <a:off x="3124200" y="1291208"/>
            <a:ext cx="2743200" cy="9144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Query reformulation</a:t>
            </a:r>
          </a:p>
        </p:txBody>
      </p:sp>
      <p:sp>
        <p:nvSpPr>
          <p:cNvPr id="20489" name="Line 20"/>
          <p:cNvSpPr>
            <a:spLocks noChangeShapeType="1"/>
          </p:cNvSpPr>
          <p:nvPr/>
        </p:nvSpPr>
        <p:spPr bwMode="auto">
          <a:xfrm>
            <a:off x="2209800" y="1824608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Text Box 21"/>
          <p:cNvSpPr txBox="1">
            <a:spLocks noChangeArrowheads="1"/>
          </p:cNvSpPr>
          <p:nvPr/>
        </p:nvSpPr>
        <p:spPr bwMode="auto">
          <a:xfrm>
            <a:off x="1295400" y="1672208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MS PGothic" charset="0"/>
                <a:cs typeface="MS PGothic" charset="0"/>
              </a:rPr>
              <a:t>Query</a:t>
            </a:r>
          </a:p>
        </p:txBody>
      </p:sp>
      <p:sp>
        <p:nvSpPr>
          <p:cNvPr id="20491" name="Text Box 22"/>
          <p:cNvSpPr txBox="1">
            <a:spLocks noChangeArrowheads="1"/>
          </p:cNvSpPr>
          <p:nvPr/>
        </p:nvSpPr>
        <p:spPr bwMode="auto">
          <a:xfrm>
            <a:off x="5486400" y="2205608"/>
            <a:ext cx="2039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MS PGothic" charset="0"/>
                <a:cs typeface="MS PGothic" charset="0"/>
              </a:rPr>
              <a:t>Logical query plan</a:t>
            </a:r>
          </a:p>
        </p:txBody>
      </p:sp>
      <p:sp>
        <p:nvSpPr>
          <p:cNvPr id="20492" name="Text Box 23"/>
          <p:cNvSpPr txBox="1">
            <a:spLocks noChangeArrowheads="1"/>
          </p:cNvSpPr>
          <p:nvPr/>
        </p:nvSpPr>
        <p:spPr bwMode="auto">
          <a:xfrm>
            <a:off x="5562600" y="3577208"/>
            <a:ext cx="2166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MS PGothic" charset="0"/>
                <a:cs typeface="MS PGothic" charset="0"/>
              </a:rPr>
              <a:t>Physical query plan</a:t>
            </a:r>
          </a:p>
        </p:txBody>
      </p:sp>
      <p:sp>
        <p:nvSpPr>
          <p:cNvPr id="20493" name="Line 24"/>
          <p:cNvSpPr>
            <a:spLocks noChangeShapeType="1"/>
          </p:cNvSpPr>
          <p:nvPr/>
        </p:nvSpPr>
        <p:spPr bwMode="auto">
          <a:xfrm>
            <a:off x="4419600" y="2205608"/>
            <a:ext cx="0" cy="45720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Line 25"/>
          <p:cNvSpPr>
            <a:spLocks noChangeShapeType="1"/>
          </p:cNvSpPr>
          <p:nvPr/>
        </p:nvSpPr>
        <p:spPr bwMode="auto">
          <a:xfrm>
            <a:off x="4355976" y="3501008"/>
            <a:ext cx="0" cy="504056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Line 26"/>
          <p:cNvSpPr>
            <a:spLocks noChangeShapeType="1"/>
          </p:cNvSpPr>
          <p:nvPr/>
        </p:nvSpPr>
        <p:spPr bwMode="auto">
          <a:xfrm flipH="1">
            <a:off x="1187624" y="4872608"/>
            <a:ext cx="3231976" cy="572616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Line 27"/>
          <p:cNvSpPr>
            <a:spLocks noChangeShapeType="1"/>
          </p:cNvSpPr>
          <p:nvPr/>
        </p:nvSpPr>
        <p:spPr bwMode="auto">
          <a:xfrm flipH="1">
            <a:off x="3131840" y="4872608"/>
            <a:ext cx="1287760" cy="572616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Line 28"/>
          <p:cNvSpPr>
            <a:spLocks noChangeShapeType="1"/>
          </p:cNvSpPr>
          <p:nvPr/>
        </p:nvSpPr>
        <p:spPr bwMode="auto">
          <a:xfrm>
            <a:off x="4419600" y="4872608"/>
            <a:ext cx="368424" cy="572616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Line 29"/>
          <p:cNvSpPr>
            <a:spLocks noChangeShapeType="1"/>
          </p:cNvSpPr>
          <p:nvPr/>
        </p:nvSpPr>
        <p:spPr bwMode="auto">
          <a:xfrm>
            <a:off x="4419600" y="4872608"/>
            <a:ext cx="2168624" cy="572616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9" name="Line 30"/>
          <p:cNvSpPr>
            <a:spLocks noChangeShapeType="1"/>
          </p:cNvSpPr>
          <p:nvPr/>
        </p:nvSpPr>
        <p:spPr bwMode="auto">
          <a:xfrm>
            <a:off x="4419600" y="4872608"/>
            <a:ext cx="3896816" cy="572616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AutoShape 31"/>
          <p:cNvSpPr>
            <a:spLocks noChangeArrowheads="1"/>
          </p:cNvSpPr>
          <p:nvPr/>
        </p:nvSpPr>
        <p:spPr bwMode="auto">
          <a:xfrm rot="-5400000">
            <a:off x="2136304" y="2912368"/>
            <a:ext cx="990600" cy="1447800"/>
          </a:xfrm>
          <a:prstGeom prst="curvedDownArrow">
            <a:avLst>
              <a:gd name="adj1" fmla="val 5167"/>
              <a:gd name="adj2" fmla="val 25167"/>
              <a:gd name="adj3" fmla="val 48718"/>
            </a:avLst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r" eaLnBrk="0" hangingPunct="0"/>
            <a:endParaRPr lang="en-GB"/>
          </a:p>
        </p:txBody>
      </p:sp>
      <p:sp>
        <p:nvSpPr>
          <p:cNvPr id="20501" name="Text Box 32"/>
          <p:cNvSpPr txBox="1">
            <a:spLocks noChangeArrowheads="1"/>
          </p:cNvSpPr>
          <p:nvPr/>
        </p:nvSpPr>
        <p:spPr bwMode="auto">
          <a:xfrm>
            <a:off x="304800" y="4110608"/>
            <a:ext cx="22431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MS PGothic" charset="0"/>
                <a:cs typeface="MS PGothic" charset="0"/>
              </a:rPr>
              <a:t>Re-planning request</a:t>
            </a:r>
          </a:p>
        </p:txBody>
      </p:sp>
      <p:sp>
        <p:nvSpPr>
          <p:cNvPr id="20502" name="Rectangle 34"/>
          <p:cNvSpPr>
            <a:spLocks noChangeArrowheads="1"/>
          </p:cNvSpPr>
          <p:nvPr/>
        </p:nvSpPr>
        <p:spPr bwMode="auto">
          <a:xfrm>
            <a:off x="1066800" y="1196752"/>
            <a:ext cx="6858000" cy="1152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Federated  Databases</a:t>
            </a:r>
            <a:endParaRPr lang="en-US" dirty="0"/>
          </a:p>
        </p:txBody>
      </p:sp>
      <p:sp>
        <p:nvSpPr>
          <p:cNvPr id="20487" name="Rectangle 18"/>
          <p:cNvSpPr>
            <a:spLocks noChangeArrowheads="1"/>
          </p:cNvSpPr>
          <p:nvPr/>
        </p:nvSpPr>
        <p:spPr bwMode="auto">
          <a:xfrm>
            <a:off x="3131840" y="2636912"/>
            <a:ext cx="2743200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Query optimizer</a:t>
            </a:r>
          </a:p>
        </p:txBody>
      </p:sp>
    </p:spTree>
    <p:extLst>
      <p:ext uri="{BB962C8B-B14F-4D97-AF65-F5344CB8AC3E}">
        <p14:creationId xmlns:p14="http://schemas.microsoft.com/office/powerpoint/2010/main" val="11512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2738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The variations of the problem</a:t>
            </a:r>
          </a:p>
        </p:txBody>
      </p:sp>
      <p:graphicFrame>
        <p:nvGraphicFramePr>
          <p:cNvPr id="5201" name="Group 81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155380379"/>
              </p:ext>
            </p:extLst>
          </p:nvPr>
        </p:nvGraphicFramePr>
        <p:xfrm>
          <a:off x="1258713" y="1411288"/>
          <a:ext cx="6697663" cy="3887153"/>
        </p:xfrm>
        <a:graphic>
          <a:graphicData uri="http://schemas.openxmlformats.org/drawingml/2006/table">
            <a:tbl>
              <a:tblPr/>
              <a:tblGrid>
                <a:gridCol w="1584325"/>
                <a:gridCol w="1655763"/>
                <a:gridCol w="1873250"/>
                <a:gridCol w="1584325"/>
              </a:tblGrid>
              <a:tr h="936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 integration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Query optimization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Database design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8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Equivalent rewriting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Arial" charset="0"/>
                        </a:rPr>
                        <a:t>Only if the sources are complete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Maximally-contained rewriting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Views are materialized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85" name="Picture 83" descr="check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6501" y="2492375"/>
            <a:ext cx="561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6" name="Picture 84" descr="check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6726" y="2492375"/>
            <a:ext cx="561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8" name="Picture 86" descr="check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301" y="3500438"/>
            <a:ext cx="561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9" name="Picture 87" descr="check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301" y="4437063"/>
            <a:ext cx="561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0" name="Picture 88" descr="check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6501" y="4508500"/>
            <a:ext cx="561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1" name="Picture 89" descr="check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6726" y="4500563"/>
            <a:ext cx="561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Usual Settings  &amp; Problems</a:t>
            </a:r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08520" y="4077072"/>
            <a:ext cx="9288016" cy="252028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FF"/>
                </a:solidFill>
              </a:rPr>
              <a:t>Query Optimization &amp; Physical Data Independence: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Problem:    Compute the </a:t>
            </a:r>
            <a:r>
              <a:rPr lang="en-US" sz="2400" dirty="0" smtClean="0">
                <a:solidFill>
                  <a:schemeClr val="accent5"/>
                </a:solidFill>
                <a:sym typeface="Symbol" pitchFamily="18" charset="2"/>
              </a:rPr>
              <a:t>equivalent rewriting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Approach:  Cost Based Rewriting: </a:t>
            </a:r>
            <a:r>
              <a:rPr lang="en-US" sz="2400" b="1" dirty="0" smtClean="0">
                <a:solidFill>
                  <a:schemeClr val="tx1"/>
                </a:solidFill>
              </a:rPr>
              <a:t>evaluation plan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6">
              <a:buClr>
                <a:srgbClr val="0033CC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  System-R Style </a:t>
            </a:r>
          </a:p>
          <a:p>
            <a:pPr lvl="6">
              <a:buClr>
                <a:srgbClr val="0033CC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  Transformational approaches</a:t>
            </a:r>
          </a:p>
          <a:p>
            <a:pPr lvl="1">
              <a:buClr>
                <a:srgbClr val="0033CC"/>
              </a:buClr>
            </a:pPr>
            <a:endParaRPr lang="en-US" sz="2400" dirty="0" smtClean="0">
              <a:solidFill>
                <a:schemeClr val="tx1"/>
              </a:solidFill>
            </a:endParaRPr>
          </a:p>
          <a:p>
            <a:pPr lvl="1">
              <a:buClr>
                <a:srgbClr val="0033CC"/>
              </a:buClr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08520" y="1340768"/>
            <a:ext cx="9360024" cy="2376264"/>
          </a:xfrm>
          <a:prstGeom prst="roundRect">
            <a:avLst/>
          </a:prstGeom>
          <a:ln>
            <a:noFill/>
          </a:ln>
          <a:effectLst>
            <a:outerShdw blurRad="50800" dist="50800" dir="5400000" algn="ctr" rotWithShape="0">
              <a:schemeClr val="bg1">
                <a:lumMod val="65000"/>
                <a:alpha val="43000"/>
              </a:schemeClr>
            </a:outerShdw>
          </a:effectLst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accent3"/>
                </a:solidFill>
              </a:rPr>
              <a:t>Data Integration: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Problem: 	Compute the </a:t>
            </a:r>
            <a:r>
              <a:rPr lang="en-US" sz="2400" dirty="0" smtClean="0">
                <a:solidFill>
                  <a:schemeClr val="accent3"/>
                </a:solidFill>
                <a:sym typeface="Symbol" pitchFamily="18" charset="2"/>
              </a:rPr>
              <a:t>maximally contained rewriting</a:t>
            </a:r>
            <a:r>
              <a:rPr lang="en-US" sz="2400" dirty="0" smtClean="0">
                <a:solidFill>
                  <a:schemeClr val="accent3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Approach: 	Logical Rewriting: </a:t>
            </a:r>
            <a:r>
              <a:rPr lang="en-US" sz="2400" b="1" dirty="0" smtClean="0">
                <a:solidFill>
                  <a:schemeClr val="tx1"/>
                </a:solidFill>
              </a:rPr>
              <a:t>query expression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5">
              <a:buClr>
                <a:srgbClr val="0033CC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  Rewriting algorithms  </a:t>
            </a:r>
          </a:p>
          <a:p>
            <a:pPr lvl="5">
              <a:buClr>
                <a:srgbClr val="0033CC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  Query answering algorithms</a:t>
            </a:r>
          </a:p>
          <a:p>
            <a:pPr lvl="6">
              <a:buClr>
                <a:srgbClr val="0033CC"/>
              </a:buClr>
              <a:buFont typeface="Arial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Answering Queries Using Views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711349"/>
            <a:ext cx="9793088" cy="4525963"/>
          </a:xfrm>
        </p:spPr>
        <p:txBody>
          <a:bodyPr/>
          <a:lstStyle/>
          <a:p>
            <a:pPr>
              <a:buClr>
                <a:schemeClr val="accent3"/>
              </a:buClr>
            </a:pPr>
            <a:r>
              <a:rPr lang="en-US" sz="3000" dirty="0" smtClean="0"/>
              <a:t>Motivating Examples</a:t>
            </a:r>
          </a:p>
          <a:p>
            <a:pPr>
              <a:buClr>
                <a:schemeClr val="accent3"/>
              </a:buClr>
            </a:pPr>
            <a:r>
              <a:rPr lang="en-US" sz="3000" dirty="0" smtClean="0"/>
              <a:t>Problem Definition</a:t>
            </a:r>
          </a:p>
          <a:p>
            <a:pPr>
              <a:buClr>
                <a:schemeClr val="accent3"/>
              </a:buClr>
            </a:pPr>
            <a:r>
              <a:rPr lang="en-US" sz="3000" dirty="0" smtClean="0"/>
              <a:t>Two different settings:</a:t>
            </a:r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700" dirty="0" smtClean="0"/>
              <a:t>Data Integration</a:t>
            </a:r>
            <a:endParaRPr lang="en-US" sz="2300" dirty="0" smtClean="0"/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700" dirty="0" smtClean="0"/>
              <a:t>Query Optimization &amp; Physical Data Independence</a:t>
            </a:r>
          </a:p>
          <a:p>
            <a:pPr lvl="1">
              <a:buClr>
                <a:schemeClr val="accent2"/>
              </a:buClr>
              <a:buNone/>
            </a:pPr>
            <a:endParaRPr lang="en-US" sz="2700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Flèche droite 6"/>
          <p:cNvSpPr/>
          <p:nvPr/>
        </p:nvSpPr>
        <p:spPr>
          <a:xfrm>
            <a:off x="539552" y="3284984"/>
            <a:ext cx="3235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2276872"/>
            <a:ext cx="8229600" cy="2448272"/>
          </a:xfrm>
        </p:spPr>
        <p:txBody>
          <a:bodyPr>
            <a:normAutofit/>
          </a:bodyPr>
          <a:lstStyle/>
          <a:p>
            <a:r>
              <a:rPr lang="en-US" dirty="0" smtClean="0"/>
              <a:t>Answering Queries Using Views </a:t>
            </a:r>
            <a:br>
              <a:rPr lang="en-US" dirty="0" smtClean="0"/>
            </a:br>
            <a:r>
              <a:rPr lang="en-US" dirty="0" smtClean="0"/>
              <a:t>In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Data Integration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e 42"/>
          <p:cNvGrpSpPr/>
          <p:nvPr/>
        </p:nvGrpSpPr>
        <p:grpSpPr>
          <a:xfrm>
            <a:off x="755576" y="4653136"/>
            <a:ext cx="7272808" cy="2160240"/>
            <a:chOff x="755576" y="4653136"/>
            <a:chExt cx="7272808" cy="2160240"/>
          </a:xfrm>
        </p:grpSpPr>
        <p:sp>
          <p:nvSpPr>
            <p:cNvPr id="28" name="AutoShape 9"/>
            <p:cNvSpPr>
              <a:spLocks noChangeArrowheads="1"/>
            </p:cNvSpPr>
            <p:nvPr/>
          </p:nvSpPr>
          <p:spPr bwMode="auto">
            <a:xfrm>
              <a:off x="755576" y="5589240"/>
              <a:ext cx="1440160" cy="1224136"/>
            </a:xfrm>
            <a:prstGeom prst="can">
              <a:avLst>
                <a:gd name="adj" fmla="val 33203"/>
              </a:avLst>
            </a:prstGeom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fr-FR" sz="2000" b="1" dirty="0" smtClean="0"/>
                <a:t> </a:t>
              </a:r>
              <a:r>
                <a:rPr lang="fr-FR" sz="2000" dirty="0" smtClean="0">
                  <a:solidFill>
                    <a:schemeClr val="tx1"/>
                  </a:solidFill>
                </a:rPr>
                <a:t>Source 1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AutoShape 11"/>
            <p:cNvCxnSpPr>
              <a:cxnSpLocks noChangeShapeType="1"/>
              <a:stCxn id="23" idx="2"/>
              <a:endCxn id="33" idx="0"/>
            </p:cNvCxnSpPr>
            <p:nvPr/>
          </p:nvCxnSpPr>
          <p:spPr bwMode="auto">
            <a:xfrm flipH="1">
              <a:off x="4277354" y="4653136"/>
              <a:ext cx="366654" cy="504056"/>
            </a:xfrm>
            <a:prstGeom prst="straightConnector1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30" name="AutoShape 12"/>
            <p:cNvCxnSpPr>
              <a:cxnSpLocks noChangeShapeType="1"/>
              <a:stCxn id="23" idx="2"/>
              <a:endCxn id="31" idx="0"/>
            </p:cNvCxnSpPr>
            <p:nvPr/>
          </p:nvCxnSpPr>
          <p:spPr bwMode="auto">
            <a:xfrm flipH="1">
              <a:off x="1556533" y="4653136"/>
              <a:ext cx="3087475" cy="504056"/>
            </a:xfrm>
            <a:prstGeom prst="straightConnector1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755576" y="5157192"/>
              <a:ext cx="16019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 V1, V2,..Vi; </a:t>
              </a:r>
              <a:endParaRPr lang="en-US" sz="2000" dirty="0"/>
            </a:p>
          </p:txBody>
        </p:sp>
        <p:cxnSp>
          <p:nvCxnSpPr>
            <p:cNvPr id="32" name="AutoShape 11"/>
            <p:cNvCxnSpPr>
              <a:cxnSpLocks noChangeShapeType="1"/>
              <a:stCxn id="23" idx="2"/>
              <a:endCxn id="34" idx="0"/>
            </p:cNvCxnSpPr>
            <p:nvPr/>
          </p:nvCxnSpPr>
          <p:spPr bwMode="auto">
            <a:xfrm>
              <a:off x="4644008" y="4653136"/>
              <a:ext cx="2324273" cy="432048"/>
            </a:xfrm>
            <a:prstGeom prst="straightConnector1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33" name="Text Box 15"/>
            <p:cNvSpPr txBox="1">
              <a:spLocks noChangeArrowheads="1"/>
            </p:cNvSpPr>
            <p:nvPr/>
          </p:nvSpPr>
          <p:spPr bwMode="auto">
            <a:xfrm>
              <a:off x="3635896" y="5157192"/>
              <a:ext cx="1282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Vi+1, ..Vj </a:t>
              </a:r>
              <a:endParaRPr lang="en-US" sz="2000" dirty="0"/>
            </a:p>
          </p:txBody>
        </p:sp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6385429" y="5085184"/>
              <a:ext cx="11657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Vp, ..Vn </a:t>
              </a:r>
              <a:endParaRPr lang="en-US" sz="2000" dirty="0"/>
            </a:p>
          </p:txBody>
        </p:sp>
        <p:sp>
          <p:nvSpPr>
            <p:cNvPr id="35" name="AutoShape 9"/>
            <p:cNvSpPr>
              <a:spLocks noChangeArrowheads="1"/>
            </p:cNvSpPr>
            <p:nvPr/>
          </p:nvSpPr>
          <p:spPr bwMode="auto">
            <a:xfrm>
              <a:off x="3491880" y="5589240"/>
              <a:ext cx="1440160" cy="1224136"/>
            </a:xfrm>
            <a:prstGeom prst="can">
              <a:avLst>
                <a:gd name="adj" fmla="val 33203"/>
              </a:avLst>
            </a:prstGeom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fr-FR" sz="2000" b="1" dirty="0" smtClean="0"/>
                <a:t> </a:t>
              </a:r>
              <a:r>
                <a:rPr lang="fr-FR" sz="2000" dirty="0" smtClean="0">
                  <a:solidFill>
                    <a:schemeClr val="tx1"/>
                  </a:solidFill>
                </a:rPr>
                <a:t>Source 2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AutoShape 9"/>
            <p:cNvSpPr>
              <a:spLocks noChangeArrowheads="1"/>
            </p:cNvSpPr>
            <p:nvPr/>
          </p:nvSpPr>
          <p:spPr bwMode="auto">
            <a:xfrm>
              <a:off x="6588224" y="5589240"/>
              <a:ext cx="1440160" cy="1224136"/>
            </a:xfrm>
            <a:prstGeom prst="can">
              <a:avLst>
                <a:gd name="adj" fmla="val 33203"/>
              </a:avLst>
            </a:prstGeom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fr-FR" sz="2000" b="1" dirty="0" smtClean="0"/>
                <a:t> </a:t>
              </a:r>
              <a:r>
                <a:rPr lang="fr-FR" sz="2000" dirty="0" smtClean="0">
                  <a:solidFill>
                    <a:schemeClr val="tx1"/>
                  </a:solidFill>
                </a:rPr>
                <a:t>Source k</a:t>
              </a:r>
              <a:endParaRPr lang="fr-FR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Example: A Mediated Schema</a:t>
            </a:r>
          </a:p>
        </p:txBody>
      </p:sp>
      <p:sp>
        <p:nvSpPr>
          <p:cNvPr id="23" name="Rectangle à coins arrondis 22"/>
          <p:cNvSpPr/>
          <p:nvPr/>
        </p:nvSpPr>
        <p:spPr>
          <a:xfrm>
            <a:off x="323528" y="1088936"/>
            <a:ext cx="8640960" cy="3564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539552" y="1484784"/>
          <a:ext cx="3384375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28125"/>
                <a:gridCol w="1128125"/>
                <a:gridCol w="11281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Dept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31640" y="1052736"/>
            <a:ext cx="11576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Student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6876256" y="1470576"/>
          <a:ext cx="184803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4018"/>
                <a:gridCol w="9240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042930" y="1080919"/>
            <a:ext cx="13933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Professor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83848" y="2103239"/>
            <a:ext cx="1331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Teaches</a:t>
            </a:r>
          </a:p>
        </p:txBody>
      </p:sp>
      <p:graphicFrame>
        <p:nvGraphicFramePr>
          <p:cNvPr id="20" name="Tableau 19"/>
          <p:cNvGraphicFramePr>
            <a:graphicFrameLocks noGrp="1"/>
          </p:cNvGraphicFramePr>
          <p:nvPr/>
        </p:nvGraphicFramePr>
        <p:xfrm>
          <a:off x="2987824" y="2175247"/>
          <a:ext cx="410445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152"/>
                <a:gridCol w="1368152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187624" y="2673112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Registered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2987824" y="2708920"/>
          <a:ext cx="410445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68152"/>
                <a:gridCol w="1368152"/>
                <a:gridCol w="1368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835696" y="3177168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Major</a:t>
            </a:r>
          </a:p>
        </p:txBody>
      </p:sp>
      <p:graphicFrame>
        <p:nvGraphicFramePr>
          <p:cNvPr id="19" name="Tableau 18"/>
          <p:cNvGraphicFramePr>
            <a:graphicFrameLocks noGrp="1"/>
          </p:cNvGraphicFramePr>
          <p:nvPr/>
        </p:nvGraphicFramePr>
        <p:xfrm>
          <a:off x="3011996" y="3242593"/>
          <a:ext cx="184803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4018"/>
                <a:gridCol w="9240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Dept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5796136" y="4106689"/>
          <a:ext cx="2952328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68482"/>
                <a:gridCol w="18838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Dept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au 16"/>
          <p:cNvGraphicFramePr>
            <a:graphicFrameLocks noGrp="1"/>
          </p:cNvGraphicFramePr>
          <p:nvPr/>
        </p:nvGraphicFramePr>
        <p:xfrm>
          <a:off x="539552" y="4112880"/>
          <a:ext cx="1848036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4018"/>
                <a:gridCol w="9240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title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450327" y="3717032"/>
            <a:ext cx="1794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Department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5575" y="3717032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Course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Conjunctive Queries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342033"/>
            <a:ext cx="8784976" cy="5327327"/>
          </a:xfrm>
        </p:spPr>
        <p:txBody>
          <a:bodyPr>
            <a:normAutofit lnSpcReduction="10000"/>
          </a:bodyPr>
          <a:lstStyle/>
          <a:p>
            <a:pPr eaLnBrk="1" hangingPunct="1">
              <a:buNone/>
            </a:pPr>
            <a:r>
              <a:rPr lang="en-US" sz="2400" dirty="0" smtClean="0"/>
              <a:t>A conjunctive query has the form: </a:t>
            </a:r>
          </a:p>
          <a:p>
            <a:pPr eaLnBrk="1" hangingPunct="1">
              <a:buNone/>
            </a:pPr>
            <a:r>
              <a:rPr lang="en-US" sz="2400" dirty="0" smtClean="0"/>
              <a:t>		q(X,…) :- 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(Y,…),… r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(Z,…)</a:t>
            </a:r>
          </a:p>
          <a:p>
            <a:pPr eaLnBrk="1" hangingPunct="1">
              <a:buNone/>
            </a:pPr>
            <a:r>
              <a:rPr lang="en-US" sz="2400" dirty="0" smtClean="0"/>
              <a:t>where:</a:t>
            </a:r>
          </a:p>
          <a:p>
            <a:pPr lvl="1"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400" dirty="0" smtClean="0"/>
              <a:t>q, 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r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 are predicate names (database relations names or arithmetic comparison e.g. ≤, =, ≥)</a:t>
            </a:r>
          </a:p>
          <a:p>
            <a:pPr lvl="1"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400" dirty="0" smtClean="0"/>
              <a:t>X, Y, Z  are variables or constants</a:t>
            </a:r>
          </a:p>
          <a:p>
            <a:pPr lvl="1"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400" dirty="0" smtClean="0"/>
              <a:t>q(X,…) is the head of the query</a:t>
            </a:r>
          </a:p>
          <a:p>
            <a:pPr lvl="1"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400" dirty="0" smtClean="0"/>
              <a:t>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(Y,…), r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(Z,…) are subgoals</a:t>
            </a:r>
          </a:p>
          <a:p>
            <a:pPr lvl="1"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400" dirty="0" smtClean="0"/>
              <a:t>the variables in the head should appear also in the body</a:t>
            </a:r>
          </a:p>
          <a:p>
            <a:pPr lvl="1">
              <a:buClr>
                <a:srgbClr val="0033CC"/>
              </a:buClr>
              <a:buNone/>
            </a:pPr>
            <a:endParaRPr lang="en-US" sz="2400" dirty="0" smtClean="0"/>
          </a:p>
          <a:p>
            <a:pPr>
              <a:buClr>
                <a:srgbClr val="0033CC"/>
              </a:buClr>
              <a:buFont typeface="Wingdings" pitchFamily="2" charset="2"/>
              <a:buChar char="ü"/>
            </a:pPr>
            <a:r>
              <a:rPr lang="en-US" sz="2400" dirty="0" smtClean="0"/>
              <a:t>Conjunctive queries can express select-project-join queries</a:t>
            </a:r>
          </a:p>
          <a:p>
            <a:pPr>
              <a:buClr>
                <a:srgbClr val="0033CC"/>
              </a:buClr>
              <a:buFont typeface="Wingdings" pitchFamily="2" charset="2"/>
              <a:buChar char="ü"/>
            </a:pPr>
            <a:r>
              <a:rPr lang="en-US" sz="2400" dirty="0" smtClean="0"/>
              <a:t>Union is expressed as sets of conjunctive queries with the same head predicate</a:t>
            </a:r>
          </a:p>
          <a:p>
            <a:pPr>
              <a:buClr>
                <a:srgbClr val="0033CC"/>
              </a:buClr>
              <a:buNone/>
            </a:pPr>
            <a:endParaRPr lang="en-US" sz="2400" dirty="0" smtClean="0"/>
          </a:p>
          <a:p>
            <a:pPr>
              <a:buClr>
                <a:srgbClr val="0033CC"/>
              </a:buClr>
              <a:buFont typeface="Wingdings" pitchFamily="2" charset="2"/>
              <a:buChar char="§"/>
            </a:pPr>
            <a:endParaRPr lang="en-US" dirty="0" smtClean="0"/>
          </a:p>
          <a:p>
            <a:pPr>
              <a:buClr>
                <a:srgbClr val="0033CC"/>
              </a:buClr>
              <a:buNone/>
            </a:pPr>
            <a:endParaRPr lang="en-US" dirty="0" smtClean="0"/>
          </a:p>
          <a:p>
            <a:pPr lvl="1">
              <a:buClr>
                <a:srgbClr val="0033CC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 eaLnBrk="1" hangingPunct="1">
              <a:buNone/>
            </a:pPr>
            <a:endParaRPr lang="en-US" sz="2800" dirty="0" smtClean="0"/>
          </a:p>
          <a:p>
            <a:pPr eaLnBrk="1" hangingPunct="1">
              <a:buNone/>
            </a:pPr>
            <a:endParaRPr lang="en-US" sz="2800" dirty="0" smtClean="0"/>
          </a:p>
          <a:p>
            <a:pPr eaLnBrk="1" hangingPunct="1">
              <a:buNone/>
            </a:pPr>
            <a:endParaRPr lang="en-US" sz="2800" dirty="0" smtClean="0"/>
          </a:p>
          <a:p>
            <a:pPr eaLnBrk="1" hangingPunct="1"/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-180528" y="1484784"/>
            <a:ext cx="9505056" cy="4896544"/>
          </a:xfrm>
        </p:spPr>
        <p:txBody>
          <a:bodyPr>
            <a:normAutofit lnSpcReduction="10000"/>
          </a:bodyPr>
          <a:lstStyle/>
          <a:p>
            <a:pPr lvl="1">
              <a:lnSpc>
                <a:spcPct val="80000"/>
              </a:lnSpc>
              <a:buNone/>
            </a:pPr>
            <a:r>
              <a:rPr lang="en-US" dirty="0" smtClean="0"/>
              <a:t>A Project-Select-Join SQL query as a conjunctive query:</a:t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80000"/>
              </a:lnSpc>
              <a:buNone/>
            </a:pPr>
            <a:r>
              <a:rPr lang="en-US" sz="2400" dirty="0" smtClean="0"/>
              <a:t>Select  	Advises.P, Advises.S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From 	Registered, Teaches, Advises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Where 	Registered.C = Teaches.C and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		   	Registered.year=Teaches.year  and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			Advises.P = Teaches.P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400" dirty="0" smtClean="0"/>
              <a:t>			</a:t>
            </a:r>
            <a:r>
              <a:rPr lang="en-US" sz="2400" dirty="0" err="1" smtClean="0"/>
              <a:t>Advises.S</a:t>
            </a:r>
            <a:r>
              <a:rPr lang="en-US" sz="2400" dirty="0" smtClean="0"/>
              <a:t> = Registered.S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400" dirty="0" smtClean="0"/>
              <a:t>			Registered.year &gt; “98” </a:t>
            </a:r>
          </a:p>
          <a:p>
            <a:pPr lvl="1">
              <a:lnSpc>
                <a:spcPct val="80000"/>
              </a:lnSpc>
              <a:buNone/>
            </a:pPr>
            <a:endParaRPr lang="en-US" sz="2400" dirty="0" smtClean="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q(P, S) 	   :- 	Registered(S, C, year),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			    	Teaches(P, C, year),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				Advises(P, S),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dirty="0" smtClean="0"/>
              <a:t>				year &gt; “98”			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2000" dirty="0" smtClean="0"/>
          </a:p>
          <a:p>
            <a:pPr lvl="1" eaLnBrk="1" hangingPunct="1">
              <a:lnSpc>
                <a:spcPct val="8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The Problem</a:t>
            </a:r>
            <a:endParaRPr lang="en-US" dirty="0" smtClean="0">
              <a:solidFill>
                <a:srgbClr val="0033CC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06809" y="1412776"/>
            <a:ext cx="9649767" cy="504031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en-US" sz="2400" dirty="0" smtClean="0"/>
              <a:t>Answering queries using views expressed as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rgbClr val="0033CC"/>
                </a:solidFill>
              </a:rPr>
              <a:t>conjunctive queries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400" dirty="0" smtClean="0"/>
              <a:t>Given: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A set of Database Relations (from the Mediated Schema)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A set of views V1,…Vn  declared as</a:t>
            </a:r>
          </a:p>
          <a:p>
            <a:pPr lvl="3">
              <a:lnSpc>
                <a:spcPct val="90000"/>
              </a:lnSpc>
              <a:buNone/>
            </a:pPr>
            <a:r>
              <a:rPr lang="en-US" sz="2400" dirty="0" smtClean="0">
                <a:solidFill>
                  <a:srgbClr val="0033CC"/>
                </a:solidFill>
              </a:rPr>
              <a:t>conjunctive queries </a:t>
            </a:r>
            <a:r>
              <a:rPr lang="en-US" sz="2400" dirty="0" smtClean="0"/>
              <a:t>over the Database Relations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A conjunctive query q over the Database Relations</a:t>
            </a:r>
          </a:p>
          <a:p>
            <a:pPr>
              <a:lnSpc>
                <a:spcPct val="90000"/>
              </a:lnSpc>
              <a:buNone/>
            </a:pPr>
            <a:r>
              <a:rPr lang="en-US" sz="2400" dirty="0" smtClean="0"/>
              <a:t>Compute </a:t>
            </a:r>
            <a:r>
              <a:rPr lang="en-US" sz="2400" dirty="0" smtClean="0">
                <a:solidFill>
                  <a:srgbClr val="FF3300"/>
                </a:solidFill>
              </a:rPr>
              <a:t>a new query expression </a:t>
            </a:r>
            <a:r>
              <a:rPr lang="en-US" sz="2400" dirty="0" smtClean="0"/>
              <a:t>that is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A disjunction of </a:t>
            </a:r>
            <a:r>
              <a:rPr lang="en-US" sz="2400" dirty="0" smtClean="0">
                <a:solidFill>
                  <a:srgbClr val="0033CC"/>
                </a:solidFill>
              </a:rPr>
              <a:t>conjunctive queries </a:t>
            </a:r>
            <a:r>
              <a:rPr lang="en-US" sz="2400" dirty="0" smtClean="0"/>
              <a:t>over the view relations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Is maximally contained rewriting of q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Algorithms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27225"/>
            <a:ext cx="8229600" cy="3446463"/>
          </a:xfrm>
        </p:spPr>
        <p:txBody>
          <a:bodyPr/>
          <a:lstStyle/>
          <a:p>
            <a:pPr eaLnBrk="1" hangingPunct="1"/>
            <a:r>
              <a:rPr lang="en-US" dirty="0" smtClean="0"/>
              <a:t>Algorithms for </a:t>
            </a:r>
            <a:r>
              <a:rPr lang="en-US" dirty="0" smtClean="0">
                <a:solidFill>
                  <a:srgbClr val="0033CC"/>
                </a:solidFill>
              </a:rPr>
              <a:t>conjunctive queries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§"/>
            </a:pPr>
            <a:r>
              <a:rPr lang="en-US" dirty="0" smtClean="0"/>
              <a:t>The Bucket Algorithm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§"/>
            </a:pPr>
            <a:r>
              <a:rPr lang="en-US" dirty="0" smtClean="0"/>
              <a:t>The Inverse-Rules Algorithm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§"/>
            </a:pPr>
            <a:r>
              <a:rPr lang="en-US" dirty="0" smtClean="0"/>
              <a:t>The MiniCon algorithm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107504" y="2636912"/>
            <a:ext cx="8748464" cy="10801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</a:t>
            </a:r>
          </a:p>
        </p:txBody>
      </p:sp>
      <p:sp>
        <p:nvSpPr>
          <p:cNvPr id="38" name="Espace réservé du contenu 37"/>
          <p:cNvSpPr>
            <a:spLocks noGrp="1"/>
          </p:cNvSpPr>
          <p:nvPr>
            <p:ph idx="1"/>
          </p:nvPr>
        </p:nvSpPr>
        <p:spPr>
          <a:xfrm>
            <a:off x="35496" y="908720"/>
            <a:ext cx="9289032" cy="5688632"/>
          </a:xfrm>
        </p:spPr>
        <p:txBody>
          <a:bodyPr>
            <a:normAutofit fontScale="92500" lnSpcReduction="20000"/>
          </a:bodyPr>
          <a:lstStyle/>
          <a:p>
            <a:pPr lvl="1">
              <a:buClr>
                <a:schemeClr val="accent1"/>
              </a:buClr>
              <a:buNone/>
            </a:pPr>
            <a:endParaRPr lang="en-US" sz="2400" dirty="0" smtClean="0"/>
          </a:p>
          <a:p>
            <a:pPr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3000" dirty="0" smtClean="0"/>
              <a:t>The query:</a:t>
            </a:r>
          </a:p>
          <a:p>
            <a:pPr lvl="1">
              <a:buClr>
                <a:schemeClr val="accent1"/>
              </a:buClr>
              <a:buNone/>
            </a:pPr>
            <a:r>
              <a:rPr lang="en-US" sz="2400" dirty="0" smtClean="0"/>
              <a:t> </a:t>
            </a:r>
            <a:r>
              <a:rPr lang="en-US" sz="2600" dirty="0" smtClean="0"/>
              <a:t>q(S, C, P)    :- 	Teaches(P, C, year), Registered(S, C, year), 				Course(C, T), C ≥ 300, year≥1995 </a:t>
            </a:r>
          </a:p>
          <a:p>
            <a:pPr>
              <a:buClr>
                <a:schemeClr val="accent3"/>
              </a:buClr>
              <a:buNone/>
            </a:pPr>
            <a:endParaRPr lang="en-US" dirty="0" smtClean="0"/>
          </a:p>
          <a:p>
            <a:pPr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3000" dirty="0" smtClean="0"/>
              <a:t>The mediated schema (Database Relations):</a:t>
            </a:r>
          </a:p>
          <a:p>
            <a:pPr lvl="1">
              <a:buClr>
                <a:schemeClr val="accent1"/>
              </a:buClr>
              <a:buNone/>
            </a:pPr>
            <a:r>
              <a:rPr lang="en-US" sz="2600" dirty="0" smtClean="0"/>
              <a:t>Registered(S, C, Y)   Course(C, title)   Teaches(P,C,Y)</a:t>
            </a:r>
          </a:p>
          <a:p>
            <a:pPr lvl="1">
              <a:buClr>
                <a:schemeClr val="accent1"/>
              </a:buClr>
              <a:buNone/>
            </a:pPr>
            <a:r>
              <a:rPr lang="en-US" sz="2400" dirty="0" smtClean="0"/>
              <a:t>	</a:t>
            </a:r>
          </a:p>
          <a:p>
            <a:pPr>
              <a:buClr>
                <a:schemeClr val="accent3"/>
              </a:buClr>
              <a:buFont typeface="Wingdings" pitchFamily="2" charset="2"/>
              <a:buChar char="ü"/>
            </a:pPr>
            <a:r>
              <a:rPr lang="en-US" sz="3000" dirty="0" smtClean="0"/>
              <a:t>The views exported by the data sources: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600" dirty="0" smtClean="0"/>
              <a:t>V1(S, C, Y, title) :-      Registered(S, C, Y), Course(C, title),  			           C ≥ 500, Y≥2000 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600" dirty="0" smtClean="0"/>
              <a:t>V2(S, P, C, Y)	   :-      Registered(S, C, Y), Teaches(P, C, Y)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600" dirty="0" smtClean="0"/>
              <a:t>V3 (S, C)	   :- 	Registered(S, C, Y), Year&lt;=1990 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600" dirty="0" smtClean="0"/>
              <a:t>V4(P, C, title, Y) :- 	Registered(S, C, Y), Course(C, title),       			       	Teaches(P, C, Y), Y≤1998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0728" y="874252"/>
            <a:ext cx="13033448" cy="85314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Possible </a:t>
            </a:r>
            <a:r>
              <a:rPr lang="en-US" dirty="0"/>
              <a:t>A</a:t>
            </a:r>
            <a:r>
              <a:rPr lang="en-US" dirty="0" smtClean="0"/>
              <a:t>pplication: Linked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60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5"/>
              </a:buClr>
            </a:pPr>
            <a:r>
              <a:rPr lang="en-US" dirty="0" smtClean="0"/>
              <a:t>The number of possible rewritings is exponential in the size of the query</a:t>
            </a:r>
          </a:p>
          <a:p>
            <a:endParaRPr lang="en-US" dirty="0" smtClean="0"/>
          </a:p>
          <a:p>
            <a:pPr>
              <a:buClr>
                <a:schemeClr val="accent3"/>
              </a:buClr>
            </a:pPr>
            <a:r>
              <a:rPr lang="en-US" dirty="0" smtClean="0"/>
              <a:t>Bucket Algorithm: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dirty="0" smtClean="0"/>
              <a:t>It is sufficient to consider for each sub-goal the views that might be relevant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US" dirty="0" smtClean="0"/>
              <a:t>The Bucket Algorithm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08520" y="836712"/>
            <a:ext cx="9515400" cy="4525963"/>
          </a:xfrm>
        </p:spPr>
        <p:txBody>
          <a:bodyPr/>
          <a:lstStyle/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V1(S, C, Y, title) :- 	</a:t>
            </a:r>
            <a:r>
              <a:rPr lang="en-US" sz="2400" dirty="0" smtClean="0">
                <a:solidFill>
                  <a:srgbClr val="FF0000"/>
                </a:solidFill>
              </a:rPr>
              <a:t>Registered(S, C, Y), </a:t>
            </a:r>
            <a:r>
              <a:rPr lang="en-US" sz="2400" dirty="0" smtClean="0">
                <a:solidFill>
                  <a:srgbClr val="0033CC"/>
                </a:solidFill>
              </a:rPr>
              <a:t>Course(C, title),  </a:t>
            </a:r>
            <a:r>
              <a:rPr lang="en-US" sz="2400" dirty="0" smtClean="0"/>
              <a:t>				           C ≥ 500, Y≥2000 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V2(S, P, C, Y)	:- 	</a:t>
            </a:r>
            <a:r>
              <a:rPr lang="en-US" sz="2400" dirty="0" smtClean="0">
                <a:solidFill>
                  <a:srgbClr val="FF0000"/>
                </a:solidFill>
              </a:rPr>
              <a:t>Registered(S, C, Y),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Teaches(P, C, Y)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V3 (S, C)	:- 	</a:t>
            </a:r>
            <a:r>
              <a:rPr lang="en-US" sz="2400" dirty="0" smtClean="0">
                <a:solidFill>
                  <a:srgbClr val="FF0000"/>
                </a:solidFill>
              </a:rPr>
              <a:t>Registered(S, C, Y), </a:t>
            </a:r>
            <a:r>
              <a:rPr lang="en-US" sz="2400" dirty="0" smtClean="0"/>
              <a:t>Y≤1990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V4(P, C, title, Y) :- 	</a:t>
            </a:r>
            <a:r>
              <a:rPr lang="en-US" sz="2400" dirty="0" smtClean="0">
                <a:solidFill>
                  <a:srgbClr val="FF0000"/>
                </a:solidFill>
              </a:rPr>
              <a:t>Registered(S, C, Y), </a:t>
            </a:r>
            <a:r>
              <a:rPr lang="en-US" sz="2400" dirty="0" smtClean="0">
                <a:solidFill>
                  <a:srgbClr val="0033CC"/>
                </a:solidFill>
              </a:rPr>
              <a:t>Course(C, title),       </a:t>
            </a:r>
            <a:r>
              <a:rPr lang="en-US" sz="2400" dirty="0" smtClean="0"/>
              <a:t>			       	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Teaches(P, C, Y), </a:t>
            </a:r>
            <a:r>
              <a:rPr lang="en-US" sz="2400" dirty="0" smtClean="0"/>
              <a:t>Y≤1998</a:t>
            </a:r>
          </a:p>
          <a:p>
            <a:pPr lvl="1">
              <a:buClr>
                <a:schemeClr val="accent1"/>
              </a:buClr>
              <a:buNone/>
            </a:pPr>
            <a:endParaRPr lang="en-US" sz="2400" dirty="0" smtClean="0"/>
          </a:p>
          <a:p>
            <a:pPr lvl="1">
              <a:buClr>
                <a:schemeClr val="accent1"/>
              </a:buClr>
              <a:buNone/>
            </a:pPr>
            <a:r>
              <a:rPr lang="en-US" sz="2400" dirty="0" smtClean="0"/>
              <a:t>q(S, C, P)    :- 	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Teaches(P, C, year), </a:t>
            </a:r>
            <a:r>
              <a:rPr lang="en-US" sz="2400" dirty="0" smtClean="0">
                <a:solidFill>
                  <a:schemeClr val="accent5"/>
                </a:solidFill>
              </a:rPr>
              <a:t>Registered(S, C, year), </a:t>
            </a:r>
            <a:r>
              <a:rPr lang="en-US" sz="2400" dirty="0" smtClean="0"/>
              <a:t>				</a:t>
            </a:r>
            <a:r>
              <a:rPr lang="en-US" sz="2400" dirty="0" smtClean="0">
                <a:solidFill>
                  <a:srgbClr val="0033CC"/>
                </a:solidFill>
              </a:rPr>
              <a:t>Course(C, T), </a:t>
            </a:r>
            <a:r>
              <a:rPr lang="en-US" sz="2400" dirty="0" smtClean="0"/>
              <a:t>C ≥ 300, year≥1995 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 lvl="1"/>
            <a:endParaRPr lang="en-US" dirty="0"/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33215" y="5227910"/>
            <a:ext cx="19886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V4(P,C,</a:t>
            </a:r>
            <a:r>
              <a:rPr lang="en-US" sz="2000" dirty="0">
                <a:solidFill>
                  <a:schemeClr val="bg2"/>
                </a:solidFill>
              </a:rPr>
              <a:t>T’</a:t>
            </a:r>
            <a:r>
              <a:rPr lang="en-US" sz="2000" dirty="0"/>
              <a:t>, </a:t>
            </a:r>
            <a:r>
              <a:rPr lang="en-US" sz="2000" dirty="0" smtClean="0"/>
              <a:t>year)</a:t>
            </a:r>
            <a:endParaRPr lang="en-US" sz="2000" dirty="0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612577" y="5623198"/>
            <a:ext cx="20030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V2(</a:t>
            </a:r>
            <a:r>
              <a:rPr lang="en-US" sz="2000" dirty="0">
                <a:solidFill>
                  <a:schemeClr val="bg2"/>
                </a:solidFill>
              </a:rPr>
              <a:t>S’</a:t>
            </a:r>
            <a:r>
              <a:rPr lang="en-US" sz="2000" dirty="0"/>
              <a:t>,P,C, </a:t>
            </a:r>
            <a:r>
              <a:rPr lang="en-US" sz="2000" dirty="0" smtClean="0"/>
              <a:t>year)</a:t>
            </a:r>
            <a:endParaRPr lang="en-US" sz="20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39552" y="5085183"/>
            <a:ext cx="2232248" cy="1672780"/>
            <a:chOff x="539552" y="5085183"/>
            <a:chExt cx="2232248" cy="1672780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539552" y="5085183"/>
              <a:ext cx="2232248" cy="1093639"/>
              <a:chOff x="385" y="2478"/>
              <a:chExt cx="1406" cy="1270"/>
            </a:xfrm>
          </p:grpSpPr>
          <p:sp>
            <p:nvSpPr>
              <p:cNvPr id="5" name="Line 4"/>
              <p:cNvSpPr>
                <a:spLocks noChangeShapeType="1"/>
              </p:cNvSpPr>
              <p:nvPr/>
            </p:nvSpPr>
            <p:spPr bwMode="auto">
              <a:xfrm>
                <a:off x="385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" name="Line 5"/>
              <p:cNvSpPr>
                <a:spLocks noChangeShapeType="1"/>
              </p:cNvSpPr>
              <p:nvPr/>
            </p:nvSpPr>
            <p:spPr bwMode="auto">
              <a:xfrm>
                <a:off x="385" y="3748"/>
                <a:ext cx="140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 flipV="1">
                <a:off x="1791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755576" y="6296298"/>
              <a:ext cx="13319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Teaches</a:t>
              </a:r>
              <a:endParaRPr lang="en-US" sz="2400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3276204" y="5085184"/>
            <a:ext cx="2231900" cy="1679129"/>
            <a:chOff x="3276204" y="5085184"/>
            <a:chExt cx="2231900" cy="1679129"/>
          </a:xfrm>
        </p:grpSpPr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3276204" y="5085184"/>
              <a:ext cx="2231900" cy="1093638"/>
              <a:chOff x="385" y="2478"/>
              <a:chExt cx="1406" cy="1270"/>
            </a:xfrm>
          </p:grpSpPr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385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385" y="3748"/>
                <a:ext cx="1406" cy="0"/>
              </a:xfrm>
              <a:prstGeom prst="lin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 flipV="1">
                <a:off x="1791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3419872" y="6302648"/>
              <a:ext cx="167545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Registered</a:t>
              </a:r>
              <a:endParaRPr lang="en-US" sz="2400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6035501" y="5085184"/>
            <a:ext cx="2424932" cy="1676509"/>
            <a:chOff x="6035501" y="5085184"/>
            <a:chExt cx="1873250" cy="1676509"/>
          </a:xfrm>
        </p:grpSpPr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6035501" y="5085184"/>
              <a:ext cx="1873250" cy="1093638"/>
              <a:chOff x="385" y="2478"/>
              <a:chExt cx="1406" cy="1270"/>
            </a:xfrm>
          </p:grpSpPr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>
                <a:off x="385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Line 15"/>
              <p:cNvSpPr>
                <a:spLocks noChangeShapeType="1"/>
              </p:cNvSpPr>
              <p:nvPr/>
            </p:nvSpPr>
            <p:spPr bwMode="auto">
              <a:xfrm>
                <a:off x="385" y="3748"/>
                <a:ext cx="1406" cy="0"/>
              </a:xfrm>
              <a:prstGeom prst="line">
                <a:avLst/>
              </a:prstGeom>
              <a:noFill/>
              <a:ln w="254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" name="Line 16"/>
              <p:cNvSpPr>
                <a:spLocks noChangeShapeType="1"/>
              </p:cNvSpPr>
              <p:nvPr/>
            </p:nvSpPr>
            <p:spPr bwMode="auto">
              <a:xfrm flipV="1">
                <a:off x="1791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6324425" y="6300028"/>
              <a:ext cx="117852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Course</a:t>
              </a:r>
              <a:endParaRPr lang="en-US" sz="2400" dirty="0"/>
            </a:p>
          </p:txBody>
        </p:sp>
      </p:grp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3420666" y="5653360"/>
            <a:ext cx="19370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V1(S,C,year,</a:t>
            </a:r>
            <a:r>
              <a:rPr lang="en-US" sz="2000" dirty="0" smtClean="0">
                <a:solidFill>
                  <a:schemeClr val="bg2"/>
                </a:solidFill>
              </a:rPr>
              <a:t>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  <a:r>
              <a:rPr lang="en-US" sz="2000" dirty="0"/>
              <a:t>)</a:t>
            </a:r>
          </a:p>
        </p:txBody>
      </p:sp>
      <p:sp>
        <p:nvSpPr>
          <p:cNvPr id="22" name="Text Box 49"/>
          <p:cNvSpPr txBox="1">
            <a:spLocks noChangeArrowheads="1"/>
          </p:cNvSpPr>
          <p:nvPr/>
        </p:nvSpPr>
        <p:spPr bwMode="auto">
          <a:xfrm>
            <a:off x="3420666" y="5273948"/>
            <a:ext cx="19656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V2(S,</a:t>
            </a:r>
            <a:r>
              <a:rPr lang="en-US" sz="2000" dirty="0">
                <a:solidFill>
                  <a:schemeClr val="bg2"/>
                </a:solidFill>
              </a:rPr>
              <a:t>P’</a:t>
            </a:r>
            <a:r>
              <a:rPr lang="en-US" sz="2000" dirty="0"/>
              <a:t>,</a:t>
            </a:r>
            <a:r>
              <a:rPr lang="en-US" sz="2000" dirty="0" smtClean="0"/>
              <a:t>C,year)</a:t>
            </a:r>
            <a:endParaRPr lang="en-US" sz="2000" dirty="0"/>
          </a:p>
        </p:txBody>
      </p:sp>
      <p:sp>
        <p:nvSpPr>
          <p:cNvPr id="23" name="Text Box 65"/>
          <p:cNvSpPr txBox="1">
            <a:spLocks noChangeArrowheads="1"/>
          </p:cNvSpPr>
          <p:nvPr/>
        </p:nvSpPr>
        <p:spPr bwMode="auto">
          <a:xfrm>
            <a:off x="6032326" y="5699398"/>
            <a:ext cx="22253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V1(</a:t>
            </a:r>
            <a:r>
              <a:rPr lang="en-US" sz="2000" dirty="0">
                <a:solidFill>
                  <a:schemeClr val="bg2"/>
                </a:solidFill>
              </a:rPr>
              <a:t>S’</a:t>
            </a:r>
            <a:r>
              <a:rPr lang="en-US" sz="2000" dirty="0"/>
              <a:t>, C, </a:t>
            </a:r>
            <a:r>
              <a:rPr lang="en-US" sz="2000" dirty="0" smtClean="0">
                <a:solidFill>
                  <a:schemeClr val="bg2"/>
                </a:solidFill>
              </a:rPr>
              <a:t>year’</a:t>
            </a:r>
            <a:r>
              <a:rPr lang="en-US" sz="2000" dirty="0" smtClean="0"/>
              <a:t>, </a:t>
            </a:r>
            <a:r>
              <a:rPr lang="en-US" sz="2000" dirty="0"/>
              <a:t>T)</a:t>
            </a:r>
          </a:p>
        </p:txBody>
      </p:sp>
      <p:sp>
        <p:nvSpPr>
          <p:cNvPr id="24" name="Text Box 66"/>
          <p:cNvSpPr txBox="1">
            <a:spLocks noChangeArrowheads="1"/>
          </p:cNvSpPr>
          <p:nvPr/>
        </p:nvSpPr>
        <p:spPr bwMode="auto">
          <a:xfrm>
            <a:off x="6052963" y="5299348"/>
            <a:ext cx="21969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V4(</a:t>
            </a:r>
            <a:r>
              <a:rPr lang="en-US" sz="2000" dirty="0">
                <a:solidFill>
                  <a:schemeClr val="bg2"/>
                </a:solidFill>
              </a:rPr>
              <a:t>S’</a:t>
            </a:r>
            <a:r>
              <a:rPr lang="en-US" sz="2000" dirty="0"/>
              <a:t>, C, T, </a:t>
            </a:r>
            <a:r>
              <a:rPr lang="en-US" sz="2000" dirty="0" smtClean="0">
                <a:solidFill>
                  <a:schemeClr val="bg2"/>
                </a:solidFill>
              </a:rPr>
              <a:t>year’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28" name="Ellipse 27"/>
          <p:cNvSpPr/>
          <p:nvPr/>
        </p:nvSpPr>
        <p:spPr>
          <a:xfrm>
            <a:off x="1835696" y="5589240"/>
            <a:ext cx="792088" cy="432048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Ellipse 31"/>
          <p:cNvSpPr/>
          <p:nvPr/>
        </p:nvSpPr>
        <p:spPr>
          <a:xfrm>
            <a:off x="8316416" y="1628800"/>
            <a:ext cx="396552" cy="432048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  <p:bldP spid="22" grpId="0"/>
      <p:bldP spid="23" grpId="0"/>
      <p:bldP spid="24" grpId="0"/>
      <p:bldP spid="28" grpId="0" animBg="1"/>
      <p:bldP spid="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Bucket Algorithm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412776"/>
            <a:ext cx="8784976" cy="511175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Clr>
                <a:srgbClr val="0033CC"/>
              </a:buClr>
              <a:buFont typeface="+mj-lt"/>
              <a:buAutoNum type="romanUcPeriod"/>
            </a:pPr>
            <a:r>
              <a:rPr lang="en-US" sz="2400" dirty="0" smtClean="0"/>
              <a:t>For each subgoal of q, which is not a comparison predicate, create a ‘bucket’</a:t>
            </a:r>
          </a:p>
          <a:p>
            <a:pPr marL="514350" indent="-514350">
              <a:lnSpc>
                <a:spcPct val="90000"/>
              </a:lnSpc>
              <a:buClr>
                <a:srgbClr val="0033CC"/>
              </a:buClr>
              <a:buFont typeface="+mj-lt"/>
              <a:buAutoNum type="romanUcPeriod"/>
            </a:pPr>
            <a:r>
              <a:rPr lang="en-US" sz="2400" dirty="0" smtClean="0"/>
              <a:t>Fill the bucket, with the </a:t>
            </a:r>
            <a:r>
              <a:rPr lang="en-US" sz="2400" dirty="0" smtClean="0">
                <a:solidFill>
                  <a:srgbClr val="FF0000"/>
                </a:solidFill>
              </a:rPr>
              <a:t>unifiers of relevant views</a:t>
            </a:r>
          </a:p>
          <a:p>
            <a:pPr marL="514350" indent="-514350" eaLnBrk="1" hangingPunct="1">
              <a:lnSpc>
                <a:spcPct val="90000"/>
              </a:lnSpc>
              <a:buClr>
                <a:srgbClr val="0033CC"/>
              </a:buClr>
              <a:buFont typeface="+mj-lt"/>
              <a:buAutoNum type="romanUcPeriod"/>
            </a:pPr>
            <a:r>
              <a:rPr lang="en-US" sz="2400" dirty="0" smtClean="0"/>
              <a:t>A solution must include a view from each bucket</a:t>
            </a:r>
          </a:p>
          <a:p>
            <a:pPr marL="514350" indent="-514350" eaLnBrk="1" hangingPunct="1">
              <a:lnSpc>
                <a:spcPct val="90000"/>
              </a:lnSpc>
              <a:buClr>
                <a:srgbClr val="0033CC"/>
              </a:buClr>
              <a:buNone/>
            </a:pPr>
            <a:endParaRPr lang="en-US" sz="2400" dirty="0" smtClean="0"/>
          </a:p>
          <a:p>
            <a:pPr marL="514350" indent="-514350">
              <a:lnSpc>
                <a:spcPct val="90000"/>
              </a:lnSpc>
              <a:buClr>
                <a:srgbClr val="0033CC"/>
              </a:buClr>
              <a:buNone/>
            </a:pPr>
            <a:r>
              <a:rPr lang="en-US" sz="2400" dirty="0" smtClean="0"/>
              <a:t>Consider a query subgoal p(X1,..Xi,..Xn).</a:t>
            </a:r>
          </a:p>
          <a:p>
            <a:pPr marL="514350" indent="-514350">
              <a:lnSpc>
                <a:spcPct val="90000"/>
              </a:lnSpc>
              <a:buClr>
                <a:srgbClr val="0033CC"/>
              </a:buClr>
              <a:buNone/>
            </a:pPr>
            <a:r>
              <a:rPr lang="en-US" sz="2400" dirty="0" smtClean="0"/>
              <a:t>A subgoal p(Y1,..Yi,..Yn) of V is relevant to p(X1,..Xi,..Xn). :</a:t>
            </a:r>
            <a:r>
              <a:rPr lang="en-US" sz="2000" dirty="0" smtClean="0"/>
              <a:t> </a:t>
            </a:r>
          </a:p>
          <a:p>
            <a:pPr marL="914400" lvl="1" indent="-514350">
              <a:lnSpc>
                <a:spcPct val="90000"/>
              </a:lnSpc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200" dirty="0" smtClean="0"/>
              <a:t>There is function θ that unifies the variables &amp; constants	   	θ(p(X1, X2,..)) = θ (p(Y1, Y2,..))</a:t>
            </a:r>
          </a:p>
          <a:p>
            <a:pPr marL="914400" lvl="1" indent="-514350">
              <a:lnSpc>
                <a:spcPct val="90000"/>
              </a:lnSpc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200" dirty="0" smtClean="0"/>
              <a:t>The comparison predicates in V and q are compatible</a:t>
            </a:r>
          </a:p>
          <a:p>
            <a:pPr marL="914400" lvl="1" indent="-514350">
              <a:lnSpc>
                <a:spcPct val="90000"/>
              </a:lnSpc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200" dirty="0" smtClean="0"/>
              <a:t>If Xi appears in the head of q then Yi must be in the head of V</a:t>
            </a:r>
          </a:p>
          <a:p>
            <a:pPr marL="1314450" lvl="2" indent="-514350">
              <a:lnSpc>
                <a:spcPct val="90000"/>
              </a:lnSpc>
              <a:buClr>
                <a:srgbClr val="0033CC"/>
              </a:buClr>
              <a:buNone/>
            </a:pPr>
            <a:r>
              <a:rPr lang="en-US" dirty="0" smtClean="0"/>
              <a:t>  </a:t>
            </a:r>
          </a:p>
          <a:p>
            <a:pPr marL="514350" indent="-514350">
              <a:lnSpc>
                <a:spcPct val="90000"/>
              </a:lnSpc>
              <a:buClr>
                <a:srgbClr val="0033CC"/>
              </a:buClr>
              <a:buNone/>
            </a:pPr>
            <a:r>
              <a:rPr lang="en-US" sz="2400" dirty="0" smtClean="0"/>
              <a:t>	 </a:t>
            </a:r>
          </a:p>
          <a:p>
            <a:pPr marL="514350" indent="-514350" eaLnBrk="1" hangingPunct="1">
              <a:lnSpc>
                <a:spcPct val="90000"/>
              </a:lnSpc>
              <a:buClr>
                <a:srgbClr val="0033CC"/>
              </a:buClr>
              <a:buNone/>
            </a:pPr>
            <a:endParaRPr lang="en-US" sz="2400" dirty="0" smtClean="0"/>
          </a:p>
          <a:p>
            <a:pPr marL="857250" lvl="1" indent="-457200">
              <a:lnSpc>
                <a:spcPct val="90000"/>
              </a:lnSpc>
              <a:buClr>
                <a:srgbClr val="0033CC"/>
              </a:buClr>
              <a:buNone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Bucket Algorithm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268760"/>
            <a:ext cx="8229600" cy="201612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Clr>
                <a:schemeClr val="accent3"/>
              </a:buClr>
            </a:pPr>
            <a:r>
              <a:rPr lang="en-US" sz="2400" dirty="0" smtClean="0"/>
              <a:t>There are 8 combinations that have to be checked</a:t>
            </a:r>
          </a:p>
          <a:p>
            <a:pPr eaLnBrk="1" hangingPunct="1">
              <a:lnSpc>
                <a:spcPct val="90000"/>
              </a:lnSpc>
              <a:buClr>
                <a:schemeClr val="accent3"/>
              </a:buClr>
            </a:pPr>
            <a:r>
              <a:rPr lang="en-US" sz="2400" dirty="0" smtClean="0"/>
              <a:t>For each</a:t>
            </a:r>
            <a:r>
              <a:rPr lang="en-US" sz="2400" dirty="0"/>
              <a:t> </a:t>
            </a:r>
            <a:r>
              <a:rPr lang="en-US" sz="2400" dirty="0" smtClean="0"/>
              <a:t>combination: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Make equal appropriate variables to enforce joins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If conflicting conditions, abandon  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Eliminate duplicated goals</a:t>
            </a:r>
          </a:p>
        </p:txBody>
      </p:sp>
      <p:sp>
        <p:nvSpPr>
          <p:cNvPr id="29712" name="Text Box 25"/>
          <p:cNvSpPr txBox="1">
            <a:spLocks noChangeArrowheads="1"/>
          </p:cNvSpPr>
          <p:nvPr/>
        </p:nvSpPr>
        <p:spPr bwMode="auto">
          <a:xfrm>
            <a:off x="37307" y="5157788"/>
            <a:ext cx="86930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q’(S,C,P</a:t>
            </a:r>
            <a:r>
              <a:rPr lang="en-US" sz="2400" dirty="0" smtClean="0"/>
              <a:t>) :- V2(</a:t>
            </a:r>
            <a:r>
              <a:rPr lang="en-US" sz="2400" dirty="0" smtClean="0">
                <a:solidFill>
                  <a:schemeClr val="bg2"/>
                </a:solidFill>
              </a:rPr>
              <a:t>S</a:t>
            </a:r>
            <a:r>
              <a:rPr lang="en-US" sz="2400" dirty="0" smtClean="0"/>
              <a:t>,P,C,year), V1(S,C,year,</a:t>
            </a:r>
            <a:r>
              <a:rPr lang="en-US" sz="2400" dirty="0" smtClean="0">
                <a:solidFill>
                  <a:schemeClr val="bg2"/>
                </a:solidFill>
              </a:rPr>
              <a:t>T</a:t>
            </a:r>
            <a:r>
              <a:rPr lang="en-US" sz="2400" dirty="0">
                <a:solidFill>
                  <a:schemeClr val="bg2"/>
                </a:solidFill>
              </a:rPr>
              <a:t>’</a:t>
            </a:r>
            <a:r>
              <a:rPr lang="en-US" sz="2400" dirty="0"/>
              <a:t>), V1(</a:t>
            </a:r>
            <a:r>
              <a:rPr lang="en-US" sz="2400" dirty="0">
                <a:solidFill>
                  <a:schemeClr val="bg2"/>
                </a:solidFill>
              </a:rPr>
              <a:t>S’</a:t>
            </a:r>
            <a:r>
              <a:rPr lang="en-US" sz="2400" dirty="0"/>
              <a:t>,</a:t>
            </a:r>
            <a:r>
              <a:rPr lang="en-US" sz="2400" dirty="0" smtClean="0"/>
              <a:t>C,</a:t>
            </a:r>
            <a:r>
              <a:rPr lang="en-US" sz="2400" dirty="0" smtClean="0">
                <a:solidFill>
                  <a:schemeClr val="bg2"/>
                </a:solidFill>
              </a:rPr>
              <a:t>year</a:t>
            </a:r>
            <a:r>
              <a:rPr lang="en-US" sz="2400" dirty="0" smtClean="0"/>
              <a:t>,T</a:t>
            </a:r>
            <a:r>
              <a:rPr lang="en-US" sz="2400" dirty="0"/>
              <a:t>)</a:t>
            </a:r>
          </a:p>
        </p:txBody>
      </p:sp>
      <p:sp>
        <p:nvSpPr>
          <p:cNvPr id="29713" name="Text Box 26"/>
          <p:cNvSpPr txBox="1">
            <a:spLocks noChangeArrowheads="1"/>
          </p:cNvSpPr>
          <p:nvPr/>
        </p:nvSpPr>
        <p:spPr bwMode="auto">
          <a:xfrm>
            <a:off x="35496" y="6030714"/>
            <a:ext cx="64975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q’(S,C,P</a:t>
            </a:r>
            <a:r>
              <a:rPr lang="en-US" sz="2400" dirty="0" smtClean="0"/>
              <a:t>) :- V2(</a:t>
            </a:r>
            <a:r>
              <a:rPr lang="en-US" sz="2400" dirty="0" smtClean="0">
                <a:solidFill>
                  <a:schemeClr val="bg2"/>
                </a:solidFill>
              </a:rPr>
              <a:t>S</a:t>
            </a:r>
            <a:r>
              <a:rPr lang="en-US" sz="2400" dirty="0">
                <a:solidFill>
                  <a:schemeClr val="bg2"/>
                </a:solidFill>
              </a:rPr>
              <a:t>’</a:t>
            </a:r>
            <a:r>
              <a:rPr lang="en-US" sz="2400" dirty="0"/>
              <a:t>,</a:t>
            </a:r>
            <a:r>
              <a:rPr lang="en-US" sz="2400" dirty="0" smtClean="0"/>
              <a:t>P,C, year), V1(S, C, year, </a:t>
            </a:r>
            <a:r>
              <a:rPr lang="en-US" sz="2400" dirty="0" smtClean="0">
                <a:solidFill>
                  <a:schemeClr val="bg2"/>
                </a:solidFill>
              </a:rPr>
              <a:t>T</a:t>
            </a:r>
            <a:r>
              <a:rPr lang="en-US" sz="2400" dirty="0">
                <a:solidFill>
                  <a:schemeClr val="bg2"/>
                </a:solidFill>
              </a:rPr>
              <a:t>’</a:t>
            </a:r>
            <a:r>
              <a:rPr lang="en-US" sz="2400" dirty="0"/>
              <a:t>)</a:t>
            </a:r>
          </a:p>
        </p:txBody>
      </p:sp>
      <p:sp>
        <p:nvSpPr>
          <p:cNvPr id="29714" name="Line 27"/>
          <p:cNvSpPr>
            <a:spLocks noChangeShapeType="1"/>
          </p:cNvSpPr>
          <p:nvPr/>
        </p:nvSpPr>
        <p:spPr bwMode="auto">
          <a:xfrm>
            <a:off x="2341563" y="5589240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9715" name="Text Box 28"/>
          <p:cNvSpPr txBox="1">
            <a:spLocks noChangeArrowheads="1"/>
          </p:cNvSpPr>
          <p:nvPr/>
        </p:nvSpPr>
        <p:spPr bwMode="auto">
          <a:xfrm>
            <a:off x="6444208" y="6021288"/>
            <a:ext cx="2528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The first </a:t>
            </a:r>
            <a:r>
              <a:rPr lang="en-US" sz="2400" dirty="0" smtClean="0">
                <a:solidFill>
                  <a:schemeClr val="accent5"/>
                </a:solidFill>
              </a:rPr>
              <a:t>solution!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30" name="Text Box 17"/>
          <p:cNvSpPr txBox="1">
            <a:spLocks noChangeArrowheads="1"/>
          </p:cNvSpPr>
          <p:nvPr/>
        </p:nvSpPr>
        <p:spPr bwMode="auto">
          <a:xfrm>
            <a:off x="993254" y="3476773"/>
            <a:ext cx="19886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V4(P,C,</a:t>
            </a:r>
            <a:r>
              <a:rPr lang="en-US" sz="2000" dirty="0">
                <a:solidFill>
                  <a:schemeClr val="bg2"/>
                </a:solidFill>
              </a:rPr>
              <a:t>T’</a:t>
            </a:r>
            <a:r>
              <a:rPr lang="en-US" sz="2000" dirty="0"/>
              <a:t>, </a:t>
            </a:r>
            <a:r>
              <a:rPr lang="en-US" sz="2000" dirty="0" smtClean="0"/>
              <a:t>year)</a:t>
            </a:r>
            <a:endParaRPr lang="en-US" sz="2000" dirty="0"/>
          </a:p>
        </p:txBody>
      </p:sp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972616" y="3872061"/>
            <a:ext cx="20030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V2(</a:t>
            </a:r>
            <a:r>
              <a:rPr lang="en-US" sz="2000" dirty="0">
                <a:solidFill>
                  <a:schemeClr val="bg2"/>
                </a:solidFill>
              </a:rPr>
              <a:t>S’</a:t>
            </a:r>
            <a:r>
              <a:rPr lang="en-US" sz="2000" dirty="0"/>
              <a:t>,P,C, </a:t>
            </a:r>
            <a:r>
              <a:rPr lang="en-US" sz="2000" dirty="0" smtClean="0"/>
              <a:t>year)</a:t>
            </a:r>
            <a:endParaRPr lang="en-US" sz="2000" dirty="0"/>
          </a:p>
        </p:txBody>
      </p:sp>
      <p:grpSp>
        <p:nvGrpSpPr>
          <p:cNvPr id="32" name="Groupe 31"/>
          <p:cNvGrpSpPr/>
          <p:nvPr/>
        </p:nvGrpSpPr>
        <p:grpSpPr>
          <a:xfrm>
            <a:off x="899591" y="3334046"/>
            <a:ext cx="2232248" cy="1672780"/>
            <a:chOff x="539552" y="5085183"/>
            <a:chExt cx="2232248" cy="1672780"/>
          </a:xfrm>
        </p:grpSpPr>
        <p:grpSp>
          <p:nvGrpSpPr>
            <p:cNvPr id="33" name="Group 8"/>
            <p:cNvGrpSpPr>
              <a:grpSpLocks/>
            </p:cNvGrpSpPr>
            <p:nvPr/>
          </p:nvGrpSpPr>
          <p:grpSpPr bwMode="auto">
            <a:xfrm>
              <a:off x="539552" y="5085183"/>
              <a:ext cx="2232248" cy="1093639"/>
              <a:chOff x="385" y="2478"/>
              <a:chExt cx="1406" cy="1270"/>
            </a:xfrm>
          </p:grpSpPr>
          <p:sp>
            <p:nvSpPr>
              <p:cNvPr id="35" name="Line 4"/>
              <p:cNvSpPr>
                <a:spLocks noChangeShapeType="1"/>
              </p:cNvSpPr>
              <p:nvPr/>
            </p:nvSpPr>
            <p:spPr bwMode="auto">
              <a:xfrm>
                <a:off x="385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Line 5"/>
              <p:cNvSpPr>
                <a:spLocks noChangeShapeType="1"/>
              </p:cNvSpPr>
              <p:nvPr/>
            </p:nvSpPr>
            <p:spPr bwMode="auto">
              <a:xfrm>
                <a:off x="385" y="3748"/>
                <a:ext cx="140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 flipV="1">
                <a:off x="1791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755576" y="6296298"/>
              <a:ext cx="13319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Teaches</a:t>
              </a:r>
              <a:endParaRPr lang="en-US" sz="2400" dirty="0"/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3636243" y="3334047"/>
            <a:ext cx="2231900" cy="1679129"/>
            <a:chOff x="3276204" y="5085184"/>
            <a:chExt cx="2231900" cy="1679129"/>
          </a:xfrm>
        </p:grpSpPr>
        <p:grpSp>
          <p:nvGrpSpPr>
            <p:cNvPr id="39" name="Group 9"/>
            <p:cNvGrpSpPr>
              <a:grpSpLocks/>
            </p:cNvGrpSpPr>
            <p:nvPr/>
          </p:nvGrpSpPr>
          <p:grpSpPr bwMode="auto">
            <a:xfrm>
              <a:off x="3276204" y="5085184"/>
              <a:ext cx="2231900" cy="1093638"/>
              <a:chOff x="385" y="2478"/>
              <a:chExt cx="1406" cy="1270"/>
            </a:xfrm>
          </p:grpSpPr>
          <p:sp>
            <p:nvSpPr>
              <p:cNvPr id="41" name="Line 10"/>
              <p:cNvSpPr>
                <a:spLocks noChangeShapeType="1"/>
              </p:cNvSpPr>
              <p:nvPr/>
            </p:nvSpPr>
            <p:spPr bwMode="auto">
              <a:xfrm>
                <a:off x="385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2" name="Line 11"/>
              <p:cNvSpPr>
                <a:spLocks noChangeShapeType="1"/>
              </p:cNvSpPr>
              <p:nvPr/>
            </p:nvSpPr>
            <p:spPr bwMode="auto">
              <a:xfrm>
                <a:off x="385" y="3748"/>
                <a:ext cx="1406" cy="0"/>
              </a:xfrm>
              <a:prstGeom prst="lin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3" name="Line 12"/>
              <p:cNvSpPr>
                <a:spLocks noChangeShapeType="1"/>
              </p:cNvSpPr>
              <p:nvPr/>
            </p:nvSpPr>
            <p:spPr bwMode="auto">
              <a:xfrm flipV="1">
                <a:off x="1791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0" name="Text Box 21"/>
            <p:cNvSpPr txBox="1">
              <a:spLocks noChangeArrowheads="1"/>
            </p:cNvSpPr>
            <p:nvPr/>
          </p:nvSpPr>
          <p:spPr bwMode="auto">
            <a:xfrm>
              <a:off x="3419872" y="6302648"/>
              <a:ext cx="167545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Registered</a:t>
              </a:r>
              <a:endParaRPr lang="en-US" sz="2400" dirty="0"/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6395540" y="3334047"/>
            <a:ext cx="2424932" cy="1676509"/>
            <a:chOff x="6035501" y="5085184"/>
            <a:chExt cx="1873250" cy="1676509"/>
          </a:xfrm>
        </p:grpSpPr>
        <p:grpSp>
          <p:nvGrpSpPr>
            <p:cNvPr id="45" name="Group 13"/>
            <p:cNvGrpSpPr>
              <a:grpSpLocks/>
            </p:cNvGrpSpPr>
            <p:nvPr/>
          </p:nvGrpSpPr>
          <p:grpSpPr bwMode="auto">
            <a:xfrm>
              <a:off x="6035501" y="5085184"/>
              <a:ext cx="1873250" cy="1093638"/>
              <a:chOff x="385" y="2478"/>
              <a:chExt cx="1406" cy="1270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385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>
                <a:off x="385" y="3748"/>
                <a:ext cx="1406" cy="0"/>
              </a:xfrm>
              <a:prstGeom prst="line">
                <a:avLst/>
              </a:prstGeom>
              <a:noFill/>
              <a:ln w="254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9" name="Line 16"/>
              <p:cNvSpPr>
                <a:spLocks noChangeShapeType="1"/>
              </p:cNvSpPr>
              <p:nvPr/>
            </p:nvSpPr>
            <p:spPr bwMode="auto">
              <a:xfrm flipV="1">
                <a:off x="1791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6324425" y="6300028"/>
              <a:ext cx="117852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Course</a:t>
              </a:r>
              <a:endParaRPr lang="en-US" sz="2400" dirty="0"/>
            </a:p>
          </p:txBody>
        </p:sp>
      </p:grp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3780705" y="3902223"/>
            <a:ext cx="19370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V1(S,C,year,</a:t>
            </a:r>
            <a:r>
              <a:rPr lang="en-US" sz="2000" dirty="0" smtClean="0">
                <a:solidFill>
                  <a:schemeClr val="bg2"/>
                </a:solidFill>
              </a:rPr>
              <a:t>T</a:t>
            </a:r>
            <a:r>
              <a:rPr lang="en-US" sz="2000" dirty="0">
                <a:solidFill>
                  <a:schemeClr val="bg2"/>
                </a:solidFill>
              </a:rPr>
              <a:t>’</a:t>
            </a:r>
            <a:r>
              <a:rPr lang="en-US" sz="2000" dirty="0"/>
              <a:t>)</a:t>
            </a:r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3780705" y="3522811"/>
            <a:ext cx="19656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V2(S,</a:t>
            </a:r>
            <a:r>
              <a:rPr lang="en-US" sz="2000" dirty="0">
                <a:solidFill>
                  <a:schemeClr val="bg2"/>
                </a:solidFill>
              </a:rPr>
              <a:t>P’</a:t>
            </a:r>
            <a:r>
              <a:rPr lang="en-US" sz="2000" dirty="0"/>
              <a:t>,</a:t>
            </a:r>
            <a:r>
              <a:rPr lang="en-US" sz="2000" dirty="0" smtClean="0"/>
              <a:t>C,year)</a:t>
            </a:r>
            <a:endParaRPr lang="en-US" sz="2000" dirty="0"/>
          </a:p>
        </p:txBody>
      </p:sp>
      <p:sp>
        <p:nvSpPr>
          <p:cNvPr id="52" name="Text Box 65"/>
          <p:cNvSpPr txBox="1">
            <a:spLocks noChangeArrowheads="1"/>
          </p:cNvSpPr>
          <p:nvPr/>
        </p:nvSpPr>
        <p:spPr bwMode="auto">
          <a:xfrm>
            <a:off x="6392365" y="3948261"/>
            <a:ext cx="22253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V1(</a:t>
            </a:r>
            <a:r>
              <a:rPr lang="en-US" sz="2000" dirty="0">
                <a:solidFill>
                  <a:schemeClr val="bg2"/>
                </a:solidFill>
              </a:rPr>
              <a:t>S’</a:t>
            </a:r>
            <a:r>
              <a:rPr lang="en-US" sz="2000" dirty="0"/>
              <a:t>, C, </a:t>
            </a:r>
            <a:r>
              <a:rPr lang="en-US" sz="2000" dirty="0" smtClean="0">
                <a:solidFill>
                  <a:schemeClr val="bg2"/>
                </a:solidFill>
              </a:rPr>
              <a:t>year’</a:t>
            </a:r>
            <a:r>
              <a:rPr lang="en-US" sz="2000" dirty="0" smtClean="0"/>
              <a:t>, </a:t>
            </a:r>
            <a:r>
              <a:rPr lang="en-US" sz="2000" dirty="0"/>
              <a:t>T)</a:t>
            </a:r>
          </a:p>
        </p:txBody>
      </p:sp>
      <p:sp>
        <p:nvSpPr>
          <p:cNvPr id="53" name="Text Box 66"/>
          <p:cNvSpPr txBox="1">
            <a:spLocks noChangeArrowheads="1"/>
          </p:cNvSpPr>
          <p:nvPr/>
        </p:nvSpPr>
        <p:spPr bwMode="auto">
          <a:xfrm>
            <a:off x="6413002" y="3548211"/>
            <a:ext cx="21969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V4(</a:t>
            </a:r>
            <a:r>
              <a:rPr lang="en-US" sz="2000" dirty="0">
                <a:solidFill>
                  <a:schemeClr val="bg2"/>
                </a:solidFill>
              </a:rPr>
              <a:t>S’</a:t>
            </a:r>
            <a:r>
              <a:rPr lang="en-US" sz="2000" dirty="0"/>
              <a:t>, C, T, </a:t>
            </a:r>
            <a:r>
              <a:rPr lang="en-US" sz="2000" dirty="0" smtClean="0">
                <a:solidFill>
                  <a:schemeClr val="bg2"/>
                </a:solidFill>
              </a:rPr>
              <a:t>year’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Algorithms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27225"/>
            <a:ext cx="8229600" cy="3446463"/>
          </a:xfrm>
        </p:spPr>
        <p:txBody>
          <a:bodyPr/>
          <a:lstStyle/>
          <a:p>
            <a:pPr eaLnBrk="1" hangingPunct="1"/>
            <a:r>
              <a:rPr lang="en-US" dirty="0" smtClean="0"/>
              <a:t>Algorithms for </a:t>
            </a:r>
            <a:r>
              <a:rPr lang="en-US" dirty="0" smtClean="0">
                <a:solidFill>
                  <a:srgbClr val="0033CC"/>
                </a:solidFill>
              </a:rPr>
              <a:t>conjunctive queries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§"/>
            </a:pPr>
            <a:r>
              <a:rPr lang="en-US" dirty="0" smtClean="0"/>
              <a:t>The Bucket Algorithm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§"/>
            </a:pPr>
            <a:r>
              <a:rPr lang="en-US" dirty="0" smtClean="0"/>
              <a:t>The Inverse-Rules Algorithm</a:t>
            </a:r>
          </a:p>
          <a:p>
            <a:pPr lvl="1">
              <a:buClr>
                <a:srgbClr val="FF0000"/>
              </a:buClr>
              <a:buFont typeface="Wingdings" pitchFamily="2" charset="2"/>
              <a:buChar char="§"/>
            </a:pPr>
            <a:r>
              <a:rPr lang="en-US" dirty="0" smtClean="0"/>
              <a:t>The MiniCon Algorithm</a:t>
            </a:r>
          </a:p>
        </p:txBody>
      </p:sp>
      <p:sp>
        <p:nvSpPr>
          <p:cNvPr id="4" name="Flèche droite 3"/>
          <p:cNvSpPr/>
          <p:nvPr/>
        </p:nvSpPr>
        <p:spPr>
          <a:xfrm>
            <a:off x="611560" y="2996952"/>
            <a:ext cx="323528" cy="504056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The Inverse-Rules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268760"/>
            <a:ext cx="9649072" cy="551723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b="1" dirty="0" smtClean="0"/>
              <a:t>Idea</a:t>
            </a:r>
            <a:r>
              <a:rPr lang="en-US" sz="2400" b="1" dirty="0" smtClean="0">
                <a:solidFill>
                  <a:srgbClr val="000000"/>
                </a:solidFill>
              </a:rPr>
              <a:t>: </a:t>
            </a:r>
            <a:r>
              <a:rPr lang="en-US" sz="2400" dirty="0" smtClean="0">
                <a:solidFill>
                  <a:srgbClr val="000000"/>
                </a:solidFill>
              </a:rPr>
              <a:t>Express the predicates of the mediated schema in terms of views: Invert the view definitions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View Example:  </a:t>
            </a:r>
            <a:r>
              <a:rPr lang="en-US" sz="2400" dirty="0" smtClean="0"/>
              <a:t>V3(D, C) :- Major(</a:t>
            </a:r>
            <a:r>
              <a:rPr lang="en-US" sz="2400" dirty="0" smtClean="0">
                <a:solidFill>
                  <a:srgbClr val="948A54"/>
                </a:solidFill>
              </a:rPr>
              <a:t>S</a:t>
            </a:r>
            <a:r>
              <a:rPr lang="en-US" sz="2400" dirty="0" smtClean="0"/>
              <a:t>, D), Registered(</a:t>
            </a:r>
            <a:r>
              <a:rPr lang="en-US" sz="2400" dirty="0" smtClean="0">
                <a:solidFill>
                  <a:srgbClr val="948A54"/>
                </a:solidFill>
              </a:rPr>
              <a:t>S</a:t>
            </a:r>
            <a:r>
              <a:rPr lang="en-US" sz="2400" dirty="0" smtClean="0"/>
              <a:t>, C)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Intuition: </a:t>
            </a:r>
            <a:r>
              <a:rPr lang="en-US" sz="2400" dirty="0" smtClean="0"/>
              <a:t>A </a:t>
            </a:r>
            <a:r>
              <a:rPr lang="en-US" sz="2400" dirty="0"/>
              <a:t>tuple V3(D, C) in the view V3 </a:t>
            </a:r>
            <a:r>
              <a:rPr lang="en-US" sz="2400" dirty="0">
                <a:solidFill>
                  <a:schemeClr val="accent3"/>
                </a:solidFill>
              </a:rPr>
              <a:t>witnesses</a:t>
            </a:r>
            <a:r>
              <a:rPr lang="en-US" sz="2400" i="1" dirty="0"/>
              <a:t> </a:t>
            </a:r>
            <a:r>
              <a:rPr lang="en-US" sz="2400" dirty="0"/>
              <a:t>the existence </a:t>
            </a:r>
            <a:endParaRPr lang="en-US" sz="24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dirty="0" smtClean="0"/>
              <a:t>of </a:t>
            </a:r>
            <a:r>
              <a:rPr lang="en-US" sz="2400" dirty="0"/>
              <a:t>a value </a:t>
            </a:r>
            <a:r>
              <a:rPr lang="en-US" sz="2400" dirty="0">
                <a:solidFill>
                  <a:schemeClr val="accent3"/>
                </a:solidFill>
              </a:rPr>
              <a:t>Z=</a:t>
            </a:r>
            <a:r>
              <a:rPr lang="en-US" sz="2400" dirty="0" err="1">
                <a:solidFill>
                  <a:schemeClr val="accent3"/>
                </a:solidFill>
              </a:rPr>
              <a:t>f</a:t>
            </a:r>
            <a:r>
              <a:rPr lang="en-US" sz="2400" baseline="-25000" dirty="0" err="1">
                <a:solidFill>
                  <a:schemeClr val="accent3"/>
                </a:solidFill>
              </a:rPr>
              <a:t>S</a:t>
            </a:r>
            <a:r>
              <a:rPr lang="en-US" sz="2400" dirty="0">
                <a:solidFill>
                  <a:schemeClr val="accent3"/>
                </a:solidFill>
              </a:rPr>
              <a:t>(D,C) </a:t>
            </a:r>
            <a:r>
              <a:rPr lang="en-US" sz="2400" dirty="0"/>
              <a:t>such that Major(</a:t>
            </a:r>
            <a:r>
              <a:rPr lang="en-US" sz="2400" dirty="0">
                <a:solidFill>
                  <a:schemeClr val="accent3"/>
                </a:solidFill>
              </a:rPr>
              <a:t>Z</a:t>
            </a:r>
            <a:r>
              <a:rPr lang="en-US" sz="2400" dirty="0"/>
              <a:t>, D) and, Registered(</a:t>
            </a:r>
            <a:r>
              <a:rPr lang="en-US" sz="2400" dirty="0">
                <a:solidFill>
                  <a:schemeClr val="accent3"/>
                </a:solidFill>
              </a:rPr>
              <a:t>Z</a:t>
            </a:r>
            <a:r>
              <a:rPr lang="en-US" sz="2400" dirty="0"/>
              <a:t>, C)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400" dirty="0" smtClean="0">
              <a:solidFill>
                <a:schemeClr val="accent5"/>
              </a:solidFill>
            </a:endParaRP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b="1" dirty="0" err="1" smtClean="0">
                <a:solidFill>
                  <a:srgbClr val="000000"/>
                </a:solidFill>
              </a:rPr>
              <a:t>Skolem</a:t>
            </a:r>
            <a:r>
              <a:rPr lang="en-US" sz="2400" b="1" dirty="0" smtClean="0">
                <a:solidFill>
                  <a:srgbClr val="000000"/>
                </a:solidFill>
              </a:rPr>
              <a:t> functions: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3"/>
                </a:solidFill>
              </a:rPr>
              <a:t>f</a:t>
            </a:r>
            <a:r>
              <a:rPr lang="en-US" sz="2400" baseline="-25000" dirty="0" smtClean="0">
                <a:solidFill>
                  <a:schemeClr val="accent3"/>
                </a:solidFill>
              </a:rPr>
              <a:t>S </a:t>
            </a:r>
            <a:r>
              <a:rPr lang="en-US" sz="2400" dirty="0" smtClean="0"/>
              <a:t>is called Skolem function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3"/>
                </a:solidFill>
              </a:rPr>
              <a:t>f</a:t>
            </a:r>
            <a:r>
              <a:rPr lang="en-US" sz="2400" baseline="-25000" dirty="0" smtClean="0">
                <a:solidFill>
                  <a:schemeClr val="accent3"/>
                </a:solidFill>
              </a:rPr>
              <a:t>S </a:t>
            </a:r>
            <a:r>
              <a:rPr lang="en-US" sz="2400" dirty="0" smtClean="0"/>
              <a:t>was introduced for the existential variable S of V3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Create Inverse Rules: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Major(</a:t>
            </a:r>
            <a:r>
              <a:rPr lang="en-US" sz="2400" dirty="0" err="1" smtClean="0">
                <a:solidFill>
                  <a:schemeClr val="accent3"/>
                </a:solidFill>
              </a:rPr>
              <a:t>f</a:t>
            </a:r>
            <a:r>
              <a:rPr lang="en-US" sz="2400" baseline="-25000" dirty="0" err="1" smtClean="0">
                <a:solidFill>
                  <a:schemeClr val="accent3"/>
                </a:solidFill>
              </a:rPr>
              <a:t>S</a:t>
            </a:r>
            <a:r>
              <a:rPr lang="en-US" sz="2400" dirty="0" smtClean="0">
                <a:solidFill>
                  <a:schemeClr val="accent3"/>
                </a:solidFill>
              </a:rPr>
              <a:t>(D,C), </a:t>
            </a:r>
            <a:r>
              <a:rPr lang="en-US" sz="2400" dirty="0" smtClean="0"/>
              <a:t>D) :- V3(D, C)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Registered</a:t>
            </a:r>
            <a:r>
              <a:rPr lang="en-US" sz="2400" dirty="0"/>
              <a:t>(</a:t>
            </a:r>
            <a:r>
              <a:rPr lang="en-US" sz="2400" dirty="0" err="1">
                <a:solidFill>
                  <a:schemeClr val="accent3"/>
                </a:solidFill>
              </a:rPr>
              <a:t>f</a:t>
            </a:r>
            <a:r>
              <a:rPr lang="en-US" sz="2400" baseline="-25000" dirty="0" err="1">
                <a:solidFill>
                  <a:schemeClr val="accent3"/>
                </a:solidFill>
              </a:rPr>
              <a:t>S</a:t>
            </a:r>
            <a:r>
              <a:rPr lang="en-US" sz="2400" dirty="0">
                <a:solidFill>
                  <a:schemeClr val="accent3"/>
                </a:solidFill>
              </a:rPr>
              <a:t>(D,C), </a:t>
            </a:r>
            <a:r>
              <a:rPr lang="en-US" sz="2400" dirty="0"/>
              <a:t>C) :- V3(D, C)</a:t>
            </a:r>
          </a:p>
          <a:p>
            <a:pPr marL="0" indent="0">
              <a:lnSpc>
                <a:spcPct val="90000"/>
              </a:lnSpc>
              <a:buClr>
                <a:schemeClr val="accent3"/>
              </a:buClr>
              <a:buNone/>
            </a:pPr>
            <a:endParaRPr lang="en-US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4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400" dirty="0" smtClean="0">
              <a:solidFill>
                <a:schemeClr val="accent5"/>
              </a:solidFill>
            </a:endParaRP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400" dirty="0" smtClean="0"/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4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6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Generate the Inverse-Rules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484784"/>
            <a:ext cx="8964488" cy="53732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Algorithm:  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dirty="0" smtClean="0"/>
              <a:t>For each view V:</a:t>
            </a:r>
          </a:p>
          <a:p>
            <a:pPr marL="514350" indent="-514350">
              <a:lnSpc>
                <a:spcPct val="90000"/>
              </a:lnSpc>
              <a:buClr>
                <a:schemeClr val="accent3"/>
              </a:buClr>
              <a:buFont typeface="+mj-lt"/>
              <a:buAutoNum type="romanUcPeriod"/>
            </a:pPr>
            <a:r>
              <a:rPr lang="en-US" sz="2400" dirty="0" smtClean="0"/>
              <a:t>For each existential variable in V, create a Skolem function </a:t>
            </a:r>
          </a:p>
          <a:p>
            <a:pPr marL="514350" indent="-514350">
              <a:lnSpc>
                <a:spcPct val="90000"/>
              </a:lnSpc>
              <a:buClr>
                <a:schemeClr val="accent3"/>
              </a:buClr>
              <a:buFont typeface="+mj-lt"/>
              <a:buAutoNum type="romanUcPeriod"/>
            </a:pPr>
            <a:r>
              <a:rPr lang="en-US" sz="2400" dirty="0" smtClean="0"/>
              <a:t>For each subgoal of a view create a rule:</a:t>
            </a:r>
          </a:p>
          <a:p>
            <a:pPr marL="914400" lvl="1" indent="-514350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The head is the subgoal</a:t>
            </a:r>
          </a:p>
          <a:p>
            <a:pPr marL="1314450" lvl="2" indent="-514350"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dirty="0" smtClean="0">
                <a:solidFill>
                  <a:schemeClr val="accent5"/>
                </a:solidFill>
              </a:rPr>
              <a:t>  ! </a:t>
            </a:r>
            <a:r>
              <a:rPr lang="en-US" dirty="0" smtClean="0"/>
              <a:t>Use the Skolem functions for existential variables in V</a:t>
            </a:r>
          </a:p>
          <a:p>
            <a:pPr marL="914400" lvl="1" indent="-514350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 The body is the head of the view </a:t>
            </a:r>
          </a:p>
          <a:p>
            <a:pPr marL="914400" lvl="1" indent="-514350">
              <a:lnSpc>
                <a:spcPct val="90000"/>
              </a:lnSpc>
              <a:buClr>
                <a:schemeClr val="accent3"/>
              </a:buClr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38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38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38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600" dirty="0" smtClean="0"/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Inverse Rule Algorithm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Algorithm: </a:t>
            </a:r>
            <a:r>
              <a:rPr lang="en-US" sz="2400" dirty="0" smtClean="0"/>
              <a:t>The rewriting of the query Q using a set of views V1, V2, .. Vn is the Datalog program consisting of</a:t>
            </a:r>
          </a:p>
          <a:p>
            <a:pPr lvl="1"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400" dirty="0" smtClean="0"/>
              <a:t>The inverse rules for V1, V2, .. Vn </a:t>
            </a:r>
          </a:p>
          <a:p>
            <a:pPr lvl="1">
              <a:buClr>
                <a:srgbClr val="0033CC"/>
              </a:buClr>
              <a:buFont typeface="Wingdings" pitchFamily="2" charset="2"/>
              <a:buChar char="§"/>
            </a:pPr>
            <a:r>
              <a:rPr lang="en-US" sz="2400" dirty="0" smtClean="0"/>
              <a:t>The query Q  </a:t>
            </a:r>
          </a:p>
          <a:p>
            <a:pPr lvl="1">
              <a:buClr>
                <a:srgbClr val="0033CC"/>
              </a:buClr>
              <a:buNone/>
            </a:pPr>
            <a:endParaRPr lang="en-US" sz="2400" dirty="0" smtClean="0"/>
          </a:p>
          <a:p>
            <a:pPr>
              <a:buClr>
                <a:srgbClr val="0033CC"/>
              </a:buClr>
              <a:buNone/>
            </a:pPr>
            <a:endParaRPr lang="en-US" sz="2400" dirty="0" smtClean="0"/>
          </a:p>
          <a:p>
            <a:pPr>
              <a:buClr>
                <a:srgbClr val="0033CC"/>
              </a:buClr>
              <a:buNone/>
            </a:pPr>
            <a:endParaRPr lang="en-US" sz="2400" dirty="0" smtClean="0"/>
          </a:p>
          <a:p>
            <a:pPr>
              <a:buClr>
                <a:srgbClr val="0033CC"/>
              </a:buClr>
              <a:buNone/>
            </a:pPr>
            <a:endParaRPr lang="en-US" sz="2400" dirty="0" smtClean="0"/>
          </a:p>
          <a:p>
            <a:pPr>
              <a:buClr>
                <a:srgbClr val="0033CC"/>
              </a:buClr>
              <a:buNone/>
            </a:pPr>
            <a:r>
              <a:rPr lang="en-US" sz="2400" dirty="0" smtClean="0"/>
              <a:t>Observation: Datalog is a language similar to Prolog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825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Inverse Rule Algorithm (2)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052736"/>
            <a:ext cx="8686800" cy="5544616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Example:</a:t>
            </a:r>
          </a:p>
          <a:p>
            <a:pPr>
              <a:buNone/>
            </a:pPr>
            <a:r>
              <a:rPr lang="en-US" sz="2400" dirty="0" smtClean="0"/>
              <a:t>Consider the query: </a:t>
            </a:r>
            <a:r>
              <a:rPr lang="en-US" sz="2400" dirty="0" smtClean="0">
                <a:solidFill>
                  <a:schemeClr val="accent3"/>
                </a:solidFill>
              </a:rPr>
              <a:t>q(D) :- Major(S,D), Registered(S, 444)</a:t>
            </a:r>
          </a:p>
          <a:p>
            <a:pPr>
              <a:buNone/>
            </a:pPr>
            <a:r>
              <a:rPr lang="en-US" sz="2400" dirty="0" smtClean="0"/>
              <a:t>and the view: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V3(D, C) :- Major(S, D), Registered(S, C)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buNone/>
            </a:pPr>
            <a:endParaRPr lang="en-US" sz="2400" b="1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Inputs:</a:t>
            </a:r>
          </a:p>
          <a:p>
            <a:pPr>
              <a:buNone/>
            </a:pPr>
            <a:r>
              <a:rPr lang="en-US" sz="2400" dirty="0" smtClean="0"/>
              <a:t>The rules: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200" dirty="0" smtClean="0"/>
              <a:t>Major(</a:t>
            </a:r>
            <a:r>
              <a:rPr lang="en-US" sz="2200" dirty="0" smtClean="0">
                <a:solidFill>
                  <a:schemeClr val="accent3"/>
                </a:solidFill>
              </a:rPr>
              <a:t>f</a:t>
            </a:r>
            <a:r>
              <a:rPr lang="en-US" sz="2200" baseline="-25000" dirty="0" smtClean="0">
                <a:solidFill>
                  <a:schemeClr val="accent3"/>
                </a:solidFill>
              </a:rPr>
              <a:t>S</a:t>
            </a:r>
            <a:r>
              <a:rPr lang="en-US" sz="2200" dirty="0" smtClean="0">
                <a:solidFill>
                  <a:schemeClr val="accent3"/>
                </a:solidFill>
              </a:rPr>
              <a:t>(D,C), </a:t>
            </a:r>
            <a:r>
              <a:rPr lang="en-US" sz="2200" dirty="0" smtClean="0"/>
              <a:t>D) :- V3(D, C)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200" dirty="0" smtClean="0"/>
              <a:t>Registered(</a:t>
            </a:r>
            <a:r>
              <a:rPr lang="en-US" sz="2200" dirty="0" smtClean="0">
                <a:solidFill>
                  <a:schemeClr val="accent3"/>
                </a:solidFill>
              </a:rPr>
              <a:t>f</a:t>
            </a:r>
            <a:r>
              <a:rPr lang="en-US" sz="2200" baseline="-25000" dirty="0" smtClean="0">
                <a:solidFill>
                  <a:schemeClr val="accent3"/>
                </a:solidFill>
              </a:rPr>
              <a:t>S</a:t>
            </a:r>
            <a:r>
              <a:rPr lang="en-US" sz="2200" dirty="0" smtClean="0">
                <a:solidFill>
                  <a:schemeClr val="accent3"/>
                </a:solidFill>
              </a:rPr>
              <a:t>(D,C), </a:t>
            </a:r>
            <a:r>
              <a:rPr lang="en-US" sz="2200" dirty="0" smtClean="0"/>
              <a:t>C) :- V3(D, C)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200" dirty="0" smtClean="0">
                <a:solidFill>
                  <a:schemeClr val="accent3"/>
                </a:solidFill>
              </a:rPr>
              <a:t>q(D) :- Major(S,D), Registered(S, 444)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dirty="0" smtClean="0"/>
              <a:t>Suppose that V3 has the following tuples: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endParaRPr lang="en-US" sz="2400" dirty="0" smtClean="0"/>
          </a:p>
          <a:p>
            <a:pPr>
              <a:buNone/>
            </a:pPr>
            <a:endParaRPr lang="en-US" dirty="0" smtClean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51144"/>
              </p:ext>
            </p:extLst>
          </p:nvPr>
        </p:nvGraphicFramePr>
        <p:xfrm>
          <a:off x="6300192" y="4365104"/>
          <a:ext cx="129614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0"/>
                <a:gridCol w="756084"/>
              </a:tblGrid>
              <a:tr h="36398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444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EE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444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333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825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Inverse Rule Algorithm (3)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980728"/>
            <a:ext cx="8686800" cy="6192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Execute</a:t>
            </a:r>
          </a:p>
          <a:p>
            <a:pPr marL="514350" indent="-514350">
              <a:lnSpc>
                <a:spcPct val="90000"/>
              </a:lnSpc>
              <a:buClr>
                <a:schemeClr val="accent3"/>
              </a:buClr>
              <a:buFont typeface="+mj-lt"/>
              <a:buAutoNum type="romanUcPeriod"/>
            </a:pPr>
            <a:r>
              <a:rPr lang="en-US" sz="2400" dirty="0" smtClean="0"/>
              <a:t>The inverse rules produce the tuples:</a:t>
            </a:r>
          </a:p>
          <a:p>
            <a:pPr marL="514350" indent="-514350">
              <a:lnSpc>
                <a:spcPct val="90000"/>
              </a:lnSpc>
              <a:buClr>
                <a:schemeClr val="accent3"/>
              </a:buClr>
              <a:buFont typeface="+mj-lt"/>
              <a:buAutoNum type="romanUcPeriod"/>
            </a:pPr>
            <a:endParaRPr lang="en-US" sz="2400" dirty="0" smtClean="0"/>
          </a:p>
          <a:p>
            <a:pPr marL="514350" indent="-514350">
              <a:lnSpc>
                <a:spcPct val="90000"/>
              </a:lnSpc>
              <a:buClr>
                <a:schemeClr val="accent3"/>
              </a:buClr>
              <a:buFont typeface="+mj-lt"/>
              <a:buAutoNum type="romanUcPeriod"/>
            </a:pPr>
            <a:endParaRPr lang="en-US" sz="2400" dirty="0" smtClean="0"/>
          </a:p>
          <a:p>
            <a:pPr marL="514350" indent="-514350">
              <a:lnSpc>
                <a:spcPct val="90000"/>
              </a:lnSpc>
              <a:buClr>
                <a:schemeClr val="accent3"/>
              </a:buClr>
              <a:buFont typeface="+mj-lt"/>
              <a:buAutoNum type="romanUcPeriod"/>
            </a:pPr>
            <a:endParaRPr lang="en-US" sz="2400" dirty="0" smtClean="0"/>
          </a:p>
          <a:p>
            <a:pPr marL="514350" indent="-514350">
              <a:lnSpc>
                <a:spcPct val="90000"/>
              </a:lnSpc>
              <a:buClr>
                <a:schemeClr val="accent3"/>
              </a:buClr>
              <a:buFont typeface="+mj-lt"/>
              <a:buAutoNum type="romanUcPeriod"/>
            </a:pPr>
            <a:endParaRPr lang="en-US" sz="2400" dirty="0" smtClean="0"/>
          </a:p>
          <a:p>
            <a:pPr marL="514350" indent="-514350">
              <a:lnSpc>
                <a:spcPct val="90000"/>
              </a:lnSpc>
              <a:buClr>
                <a:schemeClr val="accent3"/>
              </a:buClr>
              <a:buFont typeface="+mj-lt"/>
              <a:buAutoNum type="romanUcPeriod"/>
            </a:pPr>
            <a:endParaRPr lang="en-US" sz="2400" dirty="0" smtClean="0"/>
          </a:p>
          <a:p>
            <a:pPr marL="514350" indent="-514350">
              <a:lnSpc>
                <a:spcPct val="90000"/>
              </a:lnSpc>
              <a:buClr>
                <a:schemeClr val="accent3"/>
              </a:buClr>
              <a:buFont typeface="+mj-lt"/>
              <a:buAutoNum type="romanUcPeriod"/>
            </a:pPr>
            <a:r>
              <a:rPr lang="en-US" sz="2400" dirty="0" smtClean="0"/>
              <a:t>Apply the query q to the extensions Major &amp; Registered</a:t>
            </a:r>
            <a:endParaRPr lang="en-US" dirty="0" smtClean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158343"/>
              </p:ext>
            </p:extLst>
          </p:nvPr>
        </p:nvGraphicFramePr>
        <p:xfrm>
          <a:off x="7668344" y="2060064"/>
          <a:ext cx="129614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60"/>
                <a:gridCol w="756084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444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EE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444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333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56051"/>
              </p:ext>
            </p:extLst>
          </p:nvPr>
        </p:nvGraphicFramePr>
        <p:xfrm>
          <a:off x="971600" y="2132072"/>
          <a:ext cx="2664296" cy="158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6184"/>
                <a:gridCol w="1008112"/>
              </a:tblGrid>
              <a:tr h="36398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000" b="0" baseline="-250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(D,C)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000" b="0" baseline="-250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(CS,444)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444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000" b="0" baseline="-250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(EE,444)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444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000" b="0" baseline="-250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(CS,333)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333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35173"/>
              </p:ext>
            </p:extLst>
          </p:nvPr>
        </p:nvGraphicFramePr>
        <p:xfrm>
          <a:off x="5004048" y="2132856"/>
          <a:ext cx="2304256" cy="158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8072"/>
                <a:gridCol w="1656184"/>
              </a:tblGrid>
              <a:tr h="3962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000" b="0" baseline="-250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(D,C)</a:t>
                      </a: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000" b="0" baseline="-250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(CS,444)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EE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000" b="0" baseline="-250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(EE,444)</a:t>
                      </a:r>
                    </a:p>
                  </a:txBody>
                  <a:tcPr/>
                </a:tc>
              </a:tr>
              <a:tr h="363984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CS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sz="2000" b="0" baseline="-250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(CS,333)</a:t>
                      </a:r>
                      <a:endParaRPr lang="en-US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619672" y="1772032"/>
            <a:ext cx="1549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Registered</a:t>
            </a:r>
            <a:endParaRPr lang="en-US" sz="2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436096" y="1772816"/>
            <a:ext cx="890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Major</a:t>
            </a:r>
            <a:endParaRPr lang="en-US" sz="2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7917858" y="1701185"/>
            <a:ext cx="542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V3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7504" y="1600200"/>
            <a:ext cx="820891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does the system </a:t>
            </a:r>
            <a:r>
              <a:rPr lang="en-US" sz="2400" dirty="0" smtClean="0"/>
              <a:t>know: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hich source is relevant to a user query?</a:t>
            </a:r>
          </a:p>
          <a:p>
            <a:r>
              <a:rPr lang="en-US" sz="2400" dirty="0" smtClean="0"/>
              <a:t>How to access the source appropriately?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What are the difficulties?</a:t>
            </a:r>
          </a:p>
        </p:txBody>
      </p:sp>
    </p:spTree>
    <p:extLst>
      <p:ext uri="{BB962C8B-B14F-4D97-AF65-F5344CB8AC3E}">
        <p14:creationId xmlns:p14="http://schemas.microsoft.com/office/powerpoint/2010/main" val="126610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versus Inverse-rules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711349"/>
            <a:ext cx="86868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Both algorithms produce the </a:t>
            </a:r>
            <a:r>
              <a:rPr lang="en-US" sz="2400" dirty="0" smtClean="0">
                <a:solidFill>
                  <a:srgbClr val="3366FF"/>
                </a:solidFill>
              </a:rPr>
              <a:t>maximal contained rewritings</a:t>
            </a:r>
          </a:p>
          <a:p>
            <a:r>
              <a:rPr lang="en-US" sz="2400" dirty="0" smtClean="0"/>
              <a:t>The same intuition:</a:t>
            </a:r>
          </a:p>
          <a:p>
            <a:pPr lvl="1">
              <a:buNone/>
            </a:pPr>
            <a:r>
              <a:rPr lang="en-US" sz="2400" dirty="0" smtClean="0"/>
              <a:t>	Compute the views that are relevant to DB relations</a:t>
            </a:r>
          </a:p>
          <a:p>
            <a:r>
              <a:rPr lang="en-US" sz="2400" dirty="0" smtClean="0"/>
              <a:t>The inverse-rules are computed once and used anytime</a:t>
            </a:r>
          </a:p>
          <a:p>
            <a:r>
              <a:rPr lang="en-US" sz="2400" dirty="0" smtClean="0"/>
              <a:t>The bucket considers only the views relevant to the query</a:t>
            </a:r>
          </a:p>
          <a:p>
            <a:pPr lvl="1">
              <a:buNone/>
            </a:pP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MiniCon Algorithm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412776"/>
            <a:ext cx="8686800" cy="48965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800" dirty="0" smtClean="0">
                <a:solidFill>
                  <a:schemeClr val="accent3"/>
                </a:solidFill>
              </a:rPr>
              <a:t>An improvement of Bucket  </a:t>
            </a:r>
            <a:endParaRPr lang="en-US" sz="2800" dirty="0" smtClean="0"/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Excludes much more views from participating in buckets 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There are fewer combination to check at the end 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None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800" dirty="0" smtClean="0">
                <a:solidFill>
                  <a:schemeClr val="accent3"/>
                </a:solidFill>
              </a:rPr>
              <a:t>New constraint: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If a view V contains a ‘target’ subgoal of Q </a:t>
            </a:r>
            <a:r>
              <a:rPr lang="en-US" sz="2400" dirty="0" smtClean="0">
                <a:solidFill>
                  <a:schemeClr val="accent3"/>
                </a:solidFill>
              </a:rPr>
              <a:t>and</a:t>
            </a:r>
            <a:r>
              <a:rPr lang="en-US" sz="2400" dirty="0" smtClean="0"/>
              <a:t> </a:t>
            </a:r>
          </a:p>
          <a:p>
            <a:pPr lvl="1">
              <a:lnSpc>
                <a:spcPct val="9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The subgoal  participates in a join in Q</a:t>
            </a:r>
          </a:p>
          <a:p>
            <a:pPr>
              <a:lnSpc>
                <a:spcPct val="90000"/>
              </a:lnSpc>
              <a:buClr>
                <a:schemeClr val="accent3"/>
              </a:buClr>
              <a:buNone/>
            </a:pPr>
            <a:r>
              <a:rPr lang="en-US" sz="2400" dirty="0" smtClean="0"/>
              <a:t>then  V is relevant to Q if</a:t>
            </a:r>
          </a:p>
          <a:p>
            <a:pPr lvl="1">
              <a:lnSpc>
                <a:spcPct val="9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5"/>
                </a:solidFill>
              </a:rPr>
              <a:t>Either </a:t>
            </a:r>
            <a:r>
              <a:rPr lang="en-US" sz="2400" dirty="0" smtClean="0"/>
              <a:t>the ‘join’ variables appear in the head of V</a:t>
            </a:r>
          </a:p>
          <a:p>
            <a:pPr lvl="1">
              <a:lnSpc>
                <a:spcPct val="90000"/>
              </a:lnSpc>
              <a:buClr>
                <a:schemeClr val="accent5"/>
              </a:buClr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accent5"/>
                </a:solidFill>
              </a:rPr>
              <a:t>Or</a:t>
            </a:r>
            <a:r>
              <a:rPr lang="en-US" sz="2400" dirty="0" smtClean="0"/>
              <a:t>  the join takes place also within V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US" dirty="0" smtClean="0"/>
              <a:t>Bucket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Minico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08520" y="836712"/>
            <a:ext cx="9515400" cy="4525963"/>
          </a:xfrm>
        </p:spPr>
        <p:txBody>
          <a:bodyPr/>
          <a:lstStyle/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V1(S, C, title) :- 	</a:t>
            </a:r>
            <a:r>
              <a:rPr lang="en-US" sz="2400" dirty="0" smtClean="0">
                <a:solidFill>
                  <a:srgbClr val="FF0000"/>
                </a:solidFill>
              </a:rPr>
              <a:t>Registered(S, C, Y), </a:t>
            </a:r>
            <a:r>
              <a:rPr lang="en-US" sz="2400" dirty="0" smtClean="0">
                <a:solidFill>
                  <a:srgbClr val="0033CC"/>
                </a:solidFill>
              </a:rPr>
              <a:t>Course(C, title),  </a:t>
            </a:r>
            <a:r>
              <a:rPr lang="en-US" sz="2400" dirty="0" smtClean="0"/>
              <a:t>				           C ≥ 500, Y≥2000 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V2(S, P, </a:t>
            </a:r>
            <a:r>
              <a:rPr lang="en-US" sz="2400" dirty="0" smtClean="0"/>
              <a:t>C, Y)</a:t>
            </a:r>
            <a:r>
              <a:rPr lang="en-US" sz="2400" dirty="0" smtClean="0"/>
              <a:t>	:- 	</a:t>
            </a:r>
            <a:r>
              <a:rPr lang="en-US" sz="2400" dirty="0" smtClean="0">
                <a:solidFill>
                  <a:srgbClr val="FF0000"/>
                </a:solidFill>
              </a:rPr>
              <a:t>Registered(S, C, Y),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Teaches(P, C,Y)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V3 (S, C)	:- 	</a:t>
            </a:r>
            <a:r>
              <a:rPr lang="en-US" sz="2400" dirty="0" smtClean="0">
                <a:solidFill>
                  <a:srgbClr val="FF0000"/>
                </a:solidFill>
              </a:rPr>
              <a:t>Registered(S, C, Y), </a:t>
            </a:r>
            <a:r>
              <a:rPr lang="en-US" sz="2400" dirty="0" smtClean="0"/>
              <a:t>Y≤1990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V4(P, C, title, Y) :- 	</a:t>
            </a:r>
            <a:r>
              <a:rPr lang="en-US" sz="2400" dirty="0" smtClean="0">
                <a:solidFill>
                  <a:srgbClr val="FF0000"/>
                </a:solidFill>
              </a:rPr>
              <a:t>Registered(S, C, Y), </a:t>
            </a:r>
            <a:r>
              <a:rPr lang="en-US" sz="2400" dirty="0" smtClean="0">
                <a:solidFill>
                  <a:srgbClr val="0033CC"/>
                </a:solidFill>
              </a:rPr>
              <a:t>Course(C, title),       </a:t>
            </a:r>
            <a:r>
              <a:rPr lang="en-US" sz="2400" dirty="0" smtClean="0"/>
              <a:t>			       	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Teaches(P, C, Y), </a:t>
            </a:r>
            <a:r>
              <a:rPr lang="en-US" sz="2400" dirty="0" smtClean="0"/>
              <a:t>Y≤1998</a:t>
            </a:r>
          </a:p>
          <a:p>
            <a:pPr lvl="1">
              <a:buClr>
                <a:schemeClr val="accent1"/>
              </a:buClr>
              <a:buNone/>
            </a:pPr>
            <a:endParaRPr lang="en-US" sz="2400" dirty="0" smtClean="0"/>
          </a:p>
          <a:p>
            <a:pPr lvl="1">
              <a:buClr>
                <a:schemeClr val="accent1"/>
              </a:buClr>
              <a:buNone/>
            </a:pPr>
            <a:r>
              <a:rPr lang="en-US" sz="2400" dirty="0" smtClean="0"/>
              <a:t>q(S, C, P)    :- 	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Teaches(P, C, year), </a:t>
            </a:r>
            <a:r>
              <a:rPr lang="en-US" sz="2400" dirty="0" smtClean="0">
                <a:solidFill>
                  <a:schemeClr val="accent5"/>
                </a:solidFill>
              </a:rPr>
              <a:t>Registered(S, C, year), </a:t>
            </a:r>
            <a:r>
              <a:rPr lang="en-US" sz="2400" dirty="0" smtClean="0"/>
              <a:t>				</a:t>
            </a:r>
            <a:r>
              <a:rPr lang="en-US" sz="2400" dirty="0" smtClean="0">
                <a:solidFill>
                  <a:srgbClr val="0033CC"/>
                </a:solidFill>
              </a:rPr>
              <a:t>Course(C, T), </a:t>
            </a:r>
            <a:r>
              <a:rPr lang="en-US" sz="2400" dirty="0" smtClean="0"/>
              <a:t>C ≥ 300, year≥1995 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 lvl="1"/>
            <a:endParaRPr lang="en-US" dirty="0"/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33215" y="5227910"/>
            <a:ext cx="19886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V4(P,C,</a:t>
            </a:r>
            <a:r>
              <a:rPr lang="en-US" sz="2000" dirty="0">
                <a:solidFill>
                  <a:schemeClr val="bg2"/>
                </a:solidFill>
              </a:rPr>
              <a:t>T’</a:t>
            </a:r>
            <a:r>
              <a:rPr lang="en-US" sz="2000" dirty="0"/>
              <a:t>, </a:t>
            </a:r>
            <a:r>
              <a:rPr lang="en-US" sz="2000" dirty="0" smtClean="0"/>
              <a:t>year)</a:t>
            </a:r>
            <a:endParaRPr lang="en-US" sz="2000" dirty="0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612577" y="5623198"/>
            <a:ext cx="20030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V2(</a:t>
            </a:r>
            <a:r>
              <a:rPr lang="en-US" sz="2000" dirty="0">
                <a:solidFill>
                  <a:schemeClr val="bg2"/>
                </a:solidFill>
              </a:rPr>
              <a:t>S’</a:t>
            </a:r>
            <a:r>
              <a:rPr lang="en-US" sz="2000" dirty="0"/>
              <a:t>,P,C, </a:t>
            </a:r>
            <a:r>
              <a:rPr lang="en-US" sz="2000" dirty="0" smtClean="0"/>
              <a:t>year)</a:t>
            </a:r>
            <a:endParaRPr lang="en-US" sz="20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39552" y="5085183"/>
            <a:ext cx="2232248" cy="1672780"/>
            <a:chOff x="539552" y="5085183"/>
            <a:chExt cx="2232248" cy="1672780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539552" y="5085183"/>
              <a:ext cx="2232248" cy="1093639"/>
              <a:chOff x="385" y="2478"/>
              <a:chExt cx="1406" cy="1270"/>
            </a:xfrm>
          </p:grpSpPr>
          <p:sp>
            <p:nvSpPr>
              <p:cNvPr id="5" name="Line 4"/>
              <p:cNvSpPr>
                <a:spLocks noChangeShapeType="1"/>
              </p:cNvSpPr>
              <p:nvPr/>
            </p:nvSpPr>
            <p:spPr bwMode="auto">
              <a:xfrm>
                <a:off x="385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" name="Line 5"/>
              <p:cNvSpPr>
                <a:spLocks noChangeShapeType="1"/>
              </p:cNvSpPr>
              <p:nvPr/>
            </p:nvSpPr>
            <p:spPr bwMode="auto">
              <a:xfrm>
                <a:off x="385" y="3748"/>
                <a:ext cx="1406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" name="Line 7"/>
              <p:cNvSpPr>
                <a:spLocks noChangeShapeType="1"/>
              </p:cNvSpPr>
              <p:nvPr/>
            </p:nvSpPr>
            <p:spPr bwMode="auto">
              <a:xfrm flipV="1">
                <a:off x="1791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755576" y="6296298"/>
              <a:ext cx="13319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Teaches</a:t>
              </a:r>
              <a:endParaRPr lang="en-US" sz="2400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3276204" y="5085184"/>
            <a:ext cx="2231900" cy="1679129"/>
            <a:chOff x="3276204" y="5085184"/>
            <a:chExt cx="2231900" cy="1679129"/>
          </a:xfrm>
        </p:grpSpPr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3276204" y="5085184"/>
              <a:ext cx="2231900" cy="1093638"/>
              <a:chOff x="385" y="2478"/>
              <a:chExt cx="1406" cy="1270"/>
            </a:xfrm>
          </p:grpSpPr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385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Line 11"/>
              <p:cNvSpPr>
                <a:spLocks noChangeShapeType="1"/>
              </p:cNvSpPr>
              <p:nvPr/>
            </p:nvSpPr>
            <p:spPr bwMode="auto">
              <a:xfrm>
                <a:off x="385" y="3748"/>
                <a:ext cx="1406" cy="0"/>
              </a:xfrm>
              <a:prstGeom prst="lin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Line 12"/>
              <p:cNvSpPr>
                <a:spLocks noChangeShapeType="1"/>
              </p:cNvSpPr>
              <p:nvPr/>
            </p:nvSpPr>
            <p:spPr bwMode="auto">
              <a:xfrm flipV="1">
                <a:off x="1791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3419872" y="6302648"/>
              <a:ext cx="167545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Registered</a:t>
              </a:r>
              <a:endParaRPr lang="en-US" sz="2400" dirty="0"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6035501" y="5085184"/>
            <a:ext cx="2424932" cy="1676509"/>
            <a:chOff x="6035501" y="5085184"/>
            <a:chExt cx="1873250" cy="1676509"/>
          </a:xfrm>
        </p:grpSpPr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6035501" y="5085184"/>
              <a:ext cx="1873250" cy="1093638"/>
              <a:chOff x="385" y="2478"/>
              <a:chExt cx="1406" cy="1270"/>
            </a:xfrm>
          </p:grpSpPr>
          <p:sp>
            <p:nvSpPr>
              <p:cNvPr id="13" name="Line 14"/>
              <p:cNvSpPr>
                <a:spLocks noChangeShapeType="1"/>
              </p:cNvSpPr>
              <p:nvPr/>
            </p:nvSpPr>
            <p:spPr bwMode="auto">
              <a:xfrm>
                <a:off x="385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Line 15"/>
              <p:cNvSpPr>
                <a:spLocks noChangeShapeType="1"/>
              </p:cNvSpPr>
              <p:nvPr/>
            </p:nvSpPr>
            <p:spPr bwMode="auto">
              <a:xfrm>
                <a:off x="385" y="3748"/>
                <a:ext cx="1406" cy="0"/>
              </a:xfrm>
              <a:prstGeom prst="line">
                <a:avLst/>
              </a:prstGeom>
              <a:noFill/>
              <a:ln w="254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" name="Line 16"/>
              <p:cNvSpPr>
                <a:spLocks noChangeShapeType="1"/>
              </p:cNvSpPr>
              <p:nvPr/>
            </p:nvSpPr>
            <p:spPr bwMode="auto">
              <a:xfrm flipV="1">
                <a:off x="1791" y="2478"/>
                <a:ext cx="0" cy="1270"/>
              </a:xfrm>
              <a:prstGeom prst="line">
                <a:avLst/>
              </a:prstGeom>
              <a:noFill/>
              <a:ln w="254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6324425" y="6300028"/>
              <a:ext cx="117852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Course</a:t>
              </a:r>
              <a:endParaRPr lang="en-US" sz="2400" dirty="0"/>
            </a:p>
          </p:txBody>
        </p:sp>
      </p:grp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3420666" y="5653360"/>
            <a:ext cx="18175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V1(</a:t>
            </a:r>
            <a:r>
              <a:rPr lang="en-US" sz="2000" dirty="0" err="1" smtClean="0"/>
              <a:t>S,C,</a:t>
            </a:r>
            <a:r>
              <a:rPr lang="en-US" sz="2000" dirty="0" err="1" smtClean="0">
                <a:solidFill>
                  <a:schemeClr val="bg2"/>
                </a:solidFill>
              </a:rPr>
              <a:t>yar</a:t>
            </a:r>
            <a:r>
              <a:rPr lang="en-US" sz="2000" dirty="0" smtClean="0">
                <a:solidFill>
                  <a:schemeClr val="bg2"/>
                </a:solidFill>
              </a:rPr>
              <a:t>, T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22" name="Text Box 49"/>
          <p:cNvSpPr txBox="1">
            <a:spLocks noChangeArrowheads="1"/>
          </p:cNvSpPr>
          <p:nvPr/>
        </p:nvSpPr>
        <p:spPr bwMode="auto">
          <a:xfrm>
            <a:off x="3420666" y="5273948"/>
            <a:ext cx="19656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V2(S,</a:t>
            </a:r>
            <a:r>
              <a:rPr lang="en-US" sz="2000" dirty="0">
                <a:solidFill>
                  <a:schemeClr val="bg2"/>
                </a:solidFill>
              </a:rPr>
              <a:t>P’</a:t>
            </a:r>
            <a:r>
              <a:rPr lang="en-US" sz="2000" dirty="0"/>
              <a:t>,</a:t>
            </a:r>
            <a:r>
              <a:rPr lang="en-US" sz="2000" dirty="0" smtClean="0"/>
              <a:t>C,year)</a:t>
            </a:r>
            <a:endParaRPr lang="en-US" sz="2000" dirty="0"/>
          </a:p>
        </p:txBody>
      </p:sp>
      <p:sp>
        <p:nvSpPr>
          <p:cNvPr id="23" name="Text Box 65"/>
          <p:cNvSpPr txBox="1">
            <a:spLocks noChangeArrowheads="1"/>
          </p:cNvSpPr>
          <p:nvPr/>
        </p:nvSpPr>
        <p:spPr bwMode="auto">
          <a:xfrm>
            <a:off x="6032326" y="5699398"/>
            <a:ext cx="22253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V1(</a:t>
            </a:r>
            <a:r>
              <a:rPr lang="en-US" sz="2000" dirty="0">
                <a:solidFill>
                  <a:schemeClr val="bg2"/>
                </a:solidFill>
              </a:rPr>
              <a:t>S’</a:t>
            </a:r>
            <a:r>
              <a:rPr lang="en-US" sz="2000" dirty="0"/>
              <a:t>, C, </a:t>
            </a:r>
            <a:r>
              <a:rPr lang="en-US" sz="2000" dirty="0" smtClean="0">
                <a:solidFill>
                  <a:schemeClr val="bg2"/>
                </a:solidFill>
              </a:rPr>
              <a:t>year’</a:t>
            </a:r>
            <a:r>
              <a:rPr lang="en-US" sz="2000" dirty="0" smtClean="0"/>
              <a:t>, </a:t>
            </a:r>
            <a:r>
              <a:rPr lang="en-US" sz="2000" dirty="0"/>
              <a:t>T)</a:t>
            </a:r>
          </a:p>
        </p:txBody>
      </p:sp>
      <p:sp>
        <p:nvSpPr>
          <p:cNvPr id="24" name="Text Box 66"/>
          <p:cNvSpPr txBox="1">
            <a:spLocks noChangeArrowheads="1"/>
          </p:cNvSpPr>
          <p:nvPr/>
        </p:nvSpPr>
        <p:spPr bwMode="auto">
          <a:xfrm>
            <a:off x="6052963" y="5299348"/>
            <a:ext cx="21969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V4(</a:t>
            </a:r>
            <a:r>
              <a:rPr lang="en-US" sz="2000" dirty="0">
                <a:solidFill>
                  <a:schemeClr val="bg2"/>
                </a:solidFill>
              </a:rPr>
              <a:t>S’</a:t>
            </a:r>
            <a:r>
              <a:rPr lang="en-US" sz="2000" dirty="0"/>
              <a:t>, C, T, </a:t>
            </a:r>
            <a:r>
              <a:rPr lang="en-US" sz="2000" dirty="0" smtClean="0">
                <a:solidFill>
                  <a:schemeClr val="bg2"/>
                </a:solidFill>
              </a:rPr>
              <a:t>year’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26" name="Connecteur droit 25"/>
          <p:cNvCxnSpPr/>
          <p:nvPr/>
        </p:nvCxnSpPr>
        <p:spPr>
          <a:xfrm>
            <a:off x="3059832" y="5949280"/>
            <a:ext cx="5688632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0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8423275" cy="56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3"/>
              </a:buClr>
              <a:buFont typeface="Wingdings" charset="2"/>
              <a:buChar char="§"/>
            </a:pPr>
            <a:r>
              <a:rPr lang="en-US" sz="2400" dirty="0" smtClean="0">
                <a:cs typeface="Helvetica Light"/>
              </a:rPr>
              <a:t>Bucket Algorithm [Levy &amp; </a:t>
            </a:r>
            <a:r>
              <a:rPr lang="en-US" sz="2400" dirty="0" err="1" smtClean="0">
                <a:cs typeface="Helvetica Light"/>
              </a:rPr>
              <a:t>Rajaraman</a:t>
            </a:r>
            <a:r>
              <a:rPr lang="en-US" sz="2400" dirty="0" smtClean="0">
                <a:cs typeface="Helvetica Light"/>
              </a:rPr>
              <a:t> &amp; </a:t>
            </a:r>
            <a:r>
              <a:rPr lang="en-US" sz="2400" dirty="0" err="1" smtClean="0">
                <a:cs typeface="Helvetica Light"/>
              </a:rPr>
              <a:t>Ullman</a:t>
            </a:r>
            <a:r>
              <a:rPr lang="en-US" sz="2400" dirty="0" smtClean="0">
                <a:cs typeface="Helvetica Light"/>
              </a:rPr>
              <a:t> 1996]</a:t>
            </a:r>
          </a:p>
          <a:p>
            <a:pPr>
              <a:buClr>
                <a:schemeClr val="accent3"/>
              </a:buClr>
              <a:buFont typeface="Wingdings" charset="2"/>
              <a:buChar char="§"/>
            </a:pPr>
            <a:r>
              <a:rPr lang="en-US" sz="2400" dirty="0" smtClean="0">
                <a:cs typeface="Helvetica Light"/>
              </a:rPr>
              <a:t>Inverse Rules Algorithm [</a:t>
            </a:r>
            <a:r>
              <a:rPr lang="en-US" sz="2400" dirty="0" err="1" smtClean="0">
                <a:cs typeface="Helvetica Light"/>
              </a:rPr>
              <a:t>Duscka</a:t>
            </a:r>
            <a:r>
              <a:rPr lang="en-US" sz="2400" dirty="0" smtClean="0">
                <a:cs typeface="Helvetica Light"/>
              </a:rPr>
              <a:t> &amp; </a:t>
            </a:r>
            <a:r>
              <a:rPr lang="en-US" sz="2400" dirty="0" err="1" smtClean="0">
                <a:cs typeface="Helvetica Light"/>
              </a:rPr>
              <a:t>Genesereth</a:t>
            </a:r>
            <a:r>
              <a:rPr lang="en-US" sz="2400" dirty="0" smtClean="0">
                <a:cs typeface="Helvetica Light"/>
              </a:rPr>
              <a:t> 1997]</a:t>
            </a:r>
          </a:p>
          <a:p>
            <a:pPr>
              <a:buClr>
                <a:schemeClr val="accent3"/>
              </a:buClr>
              <a:buFont typeface="Wingdings" charset="2"/>
              <a:buChar char="§"/>
            </a:pPr>
            <a:r>
              <a:rPr lang="en-US" sz="2400" dirty="0" err="1" smtClean="0">
                <a:cs typeface="Helvetica Light"/>
              </a:rPr>
              <a:t>MiniCom</a:t>
            </a:r>
            <a:r>
              <a:rPr lang="en-US" sz="2400" dirty="0" smtClean="0">
                <a:cs typeface="Helvetica Light"/>
              </a:rPr>
              <a:t> Algorithm [</a:t>
            </a:r>
            <a:r>
              <a:rPr lang="en-US" sz="2400" dirty="0" err="1" smtClean="0">
                <a:cs typeface="Helvetica Light"/>
              </a:rPr>
              <a:t>Pottinger</a:t>
            </a:r>
            <a:r>
              <a:rPr lang="en-US" sz="2400" dirty="0" smtClean="0">
                <a:cs typeface="Helvetica Light"/>
              </a:rPr>
              <a:t> &amp; Halevy 2001]</a:t>
            </a:r>
          </a:p>
          <a:p>
            <a:pPr>
              <a:buClr>
                <a:schemeClr val="accent3"/>
              </a:buClr>
              <a:buFont typeface="Wingdings" charset="2"/>
              <a:buChar char="§"/>
            </a:pPr>
            <a:r>
              <a:rPr lang="en-US" sz="2400" dirty="0" smtClean="0">
                <a:cs typeface="Helvetica Light"/>
              </a:rPr>
              <a:t>MDCSAT [</a:t>
            </a:r>
            <a:r>
              <a:rPr lang="en-US" sz="2400" dirty="0" err="1" smtClean="0">
                <a:cs typeface="Helvetica Light"/>
              </a:rPr>
              <a:t>Arvelo</a:t>
            </a:r>
            <a:r>
              <a:rPr lang="en-US" sz="2400" dirty="0" smtClean="0">
                <a:cs typeface="Helvetica Light"/>
              </a:rPr>
              <a:t> &amp; </a:t>
            </a:r>
            <a:r>
              <a:rPr lang="en-US" sz="2400" dirty="0" err="1" smtClean="0">
                <a:cs typeface="Helvetica Light"/>
              </a:rPr>
              <a:t>Bonet</a:t>
            </a:r>
            <a:r>
              <a:rPr lang="en-US" sz="2400" dirty="0" smtClean="0">
                <a:cs typeface="Helvetica Light"/>
              </a:rPr>
              <a:t> &amp; Vidal 2006]</a:t>
            </a:r>
          </a:p>
          <a:p>
            <a:pPr>
              <a:buClr>
                <a:schemeClr val="accent3"/>
              </a:buClr>
              <a:buFont typeface="Wingdings" charset="2"/>
              <a:buChar char="§"/>
            </a:pPr>
            <a:r>
              <a:rPr lang="en-US" sz="2400" dirty="0" smtClean="0">
                <a:cs typeface="Helvetica Light"/>
              </a:rPr>
              <a:t>SSSAT [</a:t>
            </a:r>
            <a:r>
              <a:rPr lang="en-US" sz="2400" dirty="0" err="1" smtClean="0">
                <a:cs typeface="Helvetica Light"/>
              </a:rPr>
              <a:t>Izquierdo</a:t>
            </a:r>
            <a:r>
              <a:rPr lang="en-US" sz="2400" dirty="0" smtClean="0">
                <a:cs typeface="Helvetica Light"/>
              </a:rPr>
              <a:t> &amp; Vidal &amp; </a:t>
            </a:r>
            <a:r>
              <a:rPr lang="en-US" sz="2400" dirty="0" err="1" smtClean="0">
                <a:cs typeface="Helvetica Light"/>
              </a:rPr>
              <a:t>Bonet</a:t>
            </a:r>
            <a:r>
              <a:rPr lang="en-US" sz="2400" dirty="0" smtClean="0">
                <a:cs typeface="Helvetica Light"/>
              </a:rPr>
              <a:t> 2011]</a:t>
            </a:r>
          </a:p>
          <a:p>
            <a:pPr>
              <a:buClr>
                <a:schemeClr val="accent3"/>
              </a:buClr>
              <a:buFont typeface="Wingdings" charset="2"/>
              <a:buChar char="§"/>
            </a:pPr>
            <a:r>
              <a:rPr lang="en-US" sz="2400" dirty="0" smtClean="0">
                <a:cs typeface="Helvetica Light"/>
              </a:rPr>
              <a:t>GQR </a:t>
            </a:r>
            <a:r>
              <a:rPr lang="en-US" sz="2400" dirty="0">
                <a:cs typeface="Helvetica Light"/>
              </a:rPr>
              <a:t>[</a:t>
            </a:r>
            <a:r>
              <a:rPr lang="en-US" sz="2400" dirty="0" err="1">
                <a:cs typeface="Helvetica Light"/>
              </a:rPr>
              <a:t>Konstantinidis</a:t>
            </a:r>
            <a:r>
              <a:rPr lang="en-US" sz="2400" dirty="0">
                <a:cs typeface="Helvetica Light"/>
              </a:rPr>
              <a:t> &amp; </a:t>
            </a:r>
            <a:r>
              <a:rPr lang="en-US" sz="2400" dirty="0" err="1">
                <a:cs typeface="Helvetica Light"/>
              </a:rPr>
              <a:t>Ambite</a:t>
            </a:r>
            <a:r>
              <a:rPr lang="en-US" sz="2400" dirty="0">
                <a:cs typeface="Helvetica Light"/>
              </a:rPr>
              <a:t>, 2011</a:t>
            </a:r>
            <a:r>
              <a:rPr lang="en-US" sz="2400" dirty="0" smtClean="0">
                <a:cs typeface="Helvetica Ligh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2002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AQUV for other Languages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7688" y="1268760"/>
            <a:ext cx="8686800" cy="517403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Rewriting language plays a key role:</a:t>
            </a:r>
          </a:p>
          <a:p>
            <a:r>
              <a:rPr lang="en-US" sz="2400" dirty="0" smtClean="0"/>
              <a:t>The maximal contained expression depends of it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800" dirty="0" smtClean="0"/>
              <a:t>Works considering other rewriting languages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Object </a:t>
            </a:r>
            <a:r>
              <a:rPr lang="en-US" sz="2400" dirty="0"/>
              <a:t>query languages (OQL) (Florescu 96)</a:t>
            </a:r>
          </a:p>
          <a:p>
            <a:pPr lvl="2">
              <a:buClr>
                <a:schemeClr val="accent3"/>
              </a:buClr>
            </a:pPr>
            <a:endParaRPr lang="en-US" dirty="0" smtClean="0"/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Views with binding patterns </a:t>
            </a:r>
            <a:r>
              <a:rPr lang="en-US" sz="2400" dirty="0"/>
              <a:t>(Rajaraman 95</a:t>
            </a:r>
            <a:r>
              <a:rPr lang="en-US" sz="2400" dirty="0" smtClean="0"/>
              <a:t>)</a:t>
            </a:r>
          </a:p>
          <a:p>
            <a:pPr lvl="2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dirty="0" smtClean="0"/>
              <a:t>Describe sources such as Web services, Web Forms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Flèche droite 3"/>
          <p:cNvSpPr/>
          <p:nvPr/>
        </p:nvSpPr>
        <p:spPr>
          <a:xfrm>
            <a:off x="179512" y="4005064"/>
            <a:ext cx="432048" cy="50405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Access-Pattern Limitations</a:t>
            </a:r>
            <a:endParaRPr lang="en-US" dirty="0">
              <a:ea typeface="+mj-ea"/>
            </a:endParaRPr>
          </a:p>
        </p:txBody>
      </p:sp>
      <p:sp>
        <p:nvSpPr>
          <p:cNvPr id="146434" name="Rectangle 3"/>
          <p:cNvSpPr>
            <a:spLocks noGrp="1" noChangeArrowheads="1"/>
          </p:cNvSpPr>
          <p:nvPr>
            <p:ph idx="1"/>
          </p:nvPr>
        </p:nvSpPr>
        <p:spPr>
          <a:xfrm>
            <a:off x="25152" y="1600200"/>
            <a:ext cx="911884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Often we can only access the data sources in specific ways:</a:t>
            </a:r>
          </a:p>
          <a:p>
            <a:pPr lvl="1"/>
            <a:r>
              <a:rPr lang="en-US" sz="2400" dirty="0"/>
              <a:t>Web forms: require certain inputs</a:t>
            </a:r>
          </a:p>
          <a:p>
            <a:pPr lvl="1"/>
            <a:r>
              <a:rPr lang="en-US" sz="2400" dirty="0"/>
              <a:t>Web services: interface definitions</a:t>
            </a:r>
          </a:p>
          <a:p>
            <a:pPr lvl="1"/>
            <a:r>
              <a:rPr lang="en-US" sz="2400" dirty="0"/>
              <a:t>Controlling load on systems: allow only limited types of queries</a:t>
            </a:r>
          </a:p>
          <a:p>
            <a:r>
              <a:rPr lang="en-US" sz="2400" dirty="0"/>
              <a:t>Model limitations using adornments:</a:t>
            </a:r>
          </a:p>
          <a:p>
            <a:pPr lvl="1"/>
            <a:r>
              <a:rPr lang="en-US" sz="2400" i="1" dirty="0" err="1"/>
              <a:t>V</a:t>
            </a:r>
            <a:r>
              <a:rPr lang="en-US" sz="2400" i="1" baseline="30000" dirty="0" err="1"/>
              <a:t>bf</a:t>
            </a:r>
            <a:r>
              <a:rPr lang="en-US" sz="2400" i="1" dirty="0"/>
              <a:t>(X,Y)</a:t>
            </a:r>
            <a:r>
              <a:rPr lang="en-US" sz="2400" dirty="0"/>
              <a:t>: first argument must be bound</a:t>
            </a:r>
          </a:p>
        </p:txBody>
      </p:sp>
    </p:spTree>
    <p:extLst>
      <p:ext uri="{BB962C8B-B14F-4D97-AF65-F5344CB8AC3E}">
        <p14:creationId xmlns:p14="http://schemas.microsoft.com/office/powerpoint/2010/main" val="49362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Example Binding Patterns</a:t>
            </a:r>
            <a:endParaRPr lang="en-US" dirty="0">
              <a:ea typeface="+mj-ea"/>
            </a:endParaRPr>
          </a:p>
        </p:txBody>
      </p:sp>
      <p:sp>
        <p:nvSpPr>
          <p:cNvPr id="97331" name="Rectangle 4"/>
          <p:cNvSpPr>
            <a:spLocks noChangeArrowheads="1"/>
          </p:cNvSpPr>
          <p:nvPr/>
        </p:nvSpPr>
        <p:spPr bwMode="auto">
          <a:xfrm>
            <a:off x="2915816" y="1196752"/>
            <a:ext cx="3240360" cy="1447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r" eaLnBrk="0" hangingPunct="0"/>
            <a:endParaRPr lang="en-GB"/>
          </a:p>
        </p:txBody>
      </p:sp>
      <p:sp>
        <p:nvSpPr>
          <p:cNvPr id="97330" name="Text Box 3"/>
          <p:cNvSpPr txBox="1">
            <a:spLocks noChangeArrowheads="1"/>
          </p:cNvSpPr>
          <p:nvPr/>
        </p:nvSpPr>
        <p:spPr bwMode="auto">
          <a:xfrm>
            <a:off x="2992016" y="1272952"/>
            <a:ext cx="373218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Cites(X,Y)</a:t>
            </a:r>
          </a:p>
          <a:p>
            <a:pPr algn="l"/>
            <a:r>
              <a:rPr lang="en-US" sz="2800" dirty="0" err="1">
                <a:latin typeface="Arial" charset="0"/>
                <a:ea typeface="MS PGothic" charset="0"/>
                <a:cs typeface="MS PGothic" charset="0"/>
              </a:rPr>
              <a:t>DBPapers</a:t>
            </a: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(X)</a:t>
            </a:r>
          </a:p>
          <a:p>
            <a:pPr algn="l"/>
            <a:r>
              <a:rPr lang="en-US" sz="2800" dirty="0" err="1">
                <a:latin typeface="Arial" charset="0"/>
                <a:ea typeface="MS PGothic" charset="0"/>
                <a:cs typeface="MS PGothic" charset="0"/>
              </a:rPr>
              <a:t>AwardPaper</a:t>
            </a: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(</a:t>
            </a:r>
            <a:r>
              <a:rPr lang="en-US" sz="2800" dirty="0" smtClean="0">
                <a:latin typeface="Arial" charset="0"/>
                <a:ea typeface="MS PGothic" charset="0"/>
                <a:cs typeface="MS PGothic" charset="0"/>
              </a:rPr>
              <a:t>X, P)</a:t>
            </a:r>
            <a:endParaRPr lang="en-US" sz="3200" dirty="0">
              <a:latin typeface="Arial" charset="0"/>
              <a:ea typeface="MS PGothic" charset="0"/>
              <a:cs typeface="MS PGothic" charset="0"/>
            </a:endParaRPr>
          </a:p>
        </p:txBody>
      </p:sp>
      <p:graphicFrame>
        <p:nvGraphicFramePr>
          <p:cNvPr id="97328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475912"/>
              </p:ext>
            </p:extLst>
          </p:nvPr>
        </p:nvGraphicFramePr>
        <p:xfrm>
          <a:off x="820738" y="3933056"/>
          <a:ext cx="6511925" cy="236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0" name="Équation" r:id="rId4" imgW="2717800" imgH="977900" progId="Equation.3">
                  <p:embed/>
                </p:oleObj>
              </mc:Choice>
              <mc:Fallback>
                <p:oleObj name="Équation" r:id="rId4" imgW="2717800" imgH="977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3933056"/>
                        <a:ext cx="6511925" cy="236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133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Executable Plans</a:t>
            </a:r>
            <a:endParaRPr lang="en-US" dirty="0">
              <a:ea typeface="+mj-ea"/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7544" y="1628800"/>
            <a:ext cx="842493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ea typeface="MS PGothic" charset="0"/>
                <a:cs typeface="MS PGothic" charset="0"/>
              </a:rPr>
              <a:t>Conjunctive plan                             </a:t>
            </a:r>
          </a:p>
          <a:p>
            <a:pPr marL="0" indent="0">
              <a:buNone/>
            </a:pPr>
            <a:r>
              <a:rPr lang="en-US" sz="2400" dirty="0" smtClean="0">
                <a:ea typeface="MS PGothic" charset="0"/>
                <a:cs typeface="MS PGothic" charset="0"/>
              </a:rPr>
              <a:t>And let </a:t>
            </a:r>
            <a:r>
              <a:rPr lang="en-US" sz="2400" i="1" dirty="0" err="1">
                <a:ea typeface="MS PGothic" charset="0"/>
                <a:cs typeface="MS PGothic" charset="0"/>
              </a:rPr>
              <a:t>BF</a:t>
            </a:r>
            <a:r>
              <a:rPr lang="en-US" sz="2400" i="1" baseline="-25000" dirty="0" err="1">
                <a:ea typeface="MS PGothic" charset="0"/>
                <a:cs typeface="MS PGothic" charset="0"/>
              </a:rPr>
              <a:t>i</a:t>
            </a:r>
            <a:r>
              <a:rPr lang="en-US" sz="2400" dirty="0">
                <a:ea typeface="MS PGothic" charset="0"/>
                <a:cs typeface="MS PGothic" charset="0"/>
              </a:rPr>
              <a:t> </a:t>
            </a:r>
            <a:r>
              <a:rPr lang="en-US" sz="2400" dirty="0" smtClean="0">
                <a:ea typeface="MS PGothic" charset="0"/>
                <a:cs typeface="MS PGothic" charset="0"/>
              </a:rPr>
              <a:t> be the adornments for </a:t>
            </a:r>
            <a:r>
              <a:rPr lang="en-US" sz="2400" i="1" dirty="0" smtClean="0">
                <a:ea typeface="MS PGothic" charset="0"/>
                <a:cs typeface="MS PGothic" charset="0"/>
                <a:sym typeface="Symbol" charset="0"/>
              </a:rPr>
              <a:t>q</a:t>
            </a:r>
            <a:r>
              <a:rPr lang="en-US" sz="2400" i="1" baseline="-25000" dirty="0" smtClean="0">
                <a:ea typeface="MS PGothic" charset="0"/>
                <a:cs typeface="MS PGothic" charset="0"/>
                <a:sym typeface="Symbol" charset="0"/>
              </a:rPr>
              <a:t>i</a:t>
            </a:r>
            <a:r>
              <a:rPr lang="en-US" sz="2400" i="1" dirty="0" smtClean="0">
                <a:ea typeface="MS PGothic" charset="0"/>
                <a:cs typeface="MS PGothic" charset="0"/>
                <a:sym typeface="Symbol" charset="0"/>
              </a:rPr>
              <a:t> </a:t>
            </a:r>
            <a:endParaRPr lang="en-US" sz="2400" dirty="0">
              <a:ea typeface="MS PGothic" charset="0"/>
              <a:cs typeface="MS PGothic" charset="0"/>
            </a:endParaRPr>
          </a:p>
          <a:p>
            <a:pPr marL="0" indent="0">
              <a:buNone/>
            </a:pPr>
            <a:r>
              <a:rPr lang="en-US" sz="2400" dirty="0" smtClean="0">
                <a:ea typeface="MS PGothic" charset="0"/>
                <a:cs typeface="MS PGothic" charset="0"/>
              </a:rPr>
              <a:t> </a:t>
            </a:r>
          </a:p>
          <a:p>
            <a:pPr marL="0" indent="0">
              <a:buNone/>
            </a:pPr>
            <a:r>
              <a:rPr lang="en-US" sz="2400" dirty="0" smtClean="0">
                <a:ea typeface="MS PGothic" charset="0"/>
                <a:cs typeface="MS PGothic" charset="0"/>
              </a:rPr>
              <a:t>We say that the plan </a:t>
            </a:r>
            <a:r>
              <a:rPr lang="en-US" sz="2400" dirty="0">
                <a:ea typeface="MS PGothic" charset="0"/>
                <a:cs typeface="MS PGothic" charset="0"/>
              </a:rPr>
              <a:t>is </a:t>
            </a:r>
            <a:r>
              <a:rPr lang="en-US" sz="2400" i="1" dirty="0">
                <a:solidFill>
                  <a:srgbClr val="0000FF"/>
                </a:solidFill>
                <a:ea typeface="MS PGothic" charset="0"/>
                <a:cs typeface="MS PGothic" charset="0"/>
              </a:rPr>
              <a:t>executable </a:t>
            </a:r>
            <a:r>
              <a:rPr lang="en-US" sz="2400" dirty="0">
                <a:ea typeface="MS PGothic" charset="0"/>
                <a:cs typeface="MS PGothic" charset="0"/>
              </a:rPr>
              <a:t>if there are </a:t>
            </a:r>
            <a:r>
              <a:rPr lang="en-US" sz="2400" i="1" dirty="0" err="1">
                <a:ea typeface="MS PGothic" charset="0"/>
                <a:cs typeface="MS PGothic" charset="0"/>
              </a:rPr>
              <a:t>bf</a:t>
            </a:r>
            <a:r>
              <a:rPr lang="en-US" sz="2400" i="1" baseline="-25000" dirty="0" err="1">
                <a:ea typeface="MS PGothic" charset="0"/>
                <a:cs typeface="MS PGothic" charset="0"/>
              </a:rPr>
              <a:t>i</a:t>
            </a:r>
            <a:r>
              <a:rPr lang="en-US" sz="2400" i="1" baseline="-25000" dirty="0">
                <a:ea typeface="MS PGothic" charset="0"/>
                <a:cs typeface="MS PGothic" charset="0"/>
              </a:rPr>
              <a:t> </a:t>
            </a:r>
            <a:r>
              <a:rPr lang="en-US" sz="2400" i="1" dirty="0">
                <a:ea typeface="MS PGothic" charset="0"/>
                <a:cs typeface="MS PGothic" charset="0"/>
                <a:sym typeface="Symbol" charset="0"/>
              </a:rPr>
              <a:t> </a:t>
            </a:r>
            <a:r>
              <a:rPr lang="en-US" sz="2400" i="1" dirty="0" err="1">
                <a:ea typeface="MS PGothic" charset="0"/>
                <a:cs typeface="MS PGothic" charset="0"/>
              </a:rPr>
              <a:t>BF</a:t>
            </a:r>
            <a:r>
              <a:rPr lang="en-US" sz="2400" i="1" baseline="-25000" dirty="0" err="1">
                <a:ea typeface="MS PGothic" charset="0"/>
                <a:cs typeface="MS PGothic" charset="0"/>
              </a:rPr>
              <a:t>i</a:t>
            </a:r>
            <a:r>
              <a:rPr lang="en-US" sz="2400" i="1" dirty="0">
                <a:ea typeface="MS PGothic" charset="0"/>
                <a:cs typeface="MS PGothic" charset="0"/>
                <a:sym typeface="Symbol" charset="0"/>
              </a:rPr>
              <a:t> </a:t>
            </a:r>
            <a:r>
              <a:rPr lang="en-US" sz="2400" i="1" dirty="0" err="1">
                <a:ea typeface="MS PGothic" charset="0"/>
                <a:cs typeface="MS PGothic" charset="0"/>
              </a:rPr>
              <a:t>s.t.</a:t>
            </a:r>
            <a:endParaRPr lang="en-US" sz="2400" i="1" dirty="0">
              <a:ea typeface="MS PGothic" charset="0"/>
              <a:cs typeface="MS PGothic" charset="0"/>
            </a:endParaRPr>
          </a:p>
          <a:p>
            <a:pPr marL="0" indent="0">
              <a:buNone/>
            </a:pPr>
            <a:r>
              <a:rPr lang="en-US" sz="2400" dirty="0" smtClean="0">
                <a:ea typeface="MS PGothic" charset="0"/>
                <a:cs typeface="MS PGothic" charset="0"/>
                <a:sym typeface="Symbol" charset="0"/>
              </a:rPr>
              <a:t>If a variable </a:t>
            </a:r>
            <a:r>
              <a:rPr lang="en-US" sz="2400" i="1" dirty="0">
                <a:ea typeface="MS PGothic" charset="0"/>
                <a:cs typeface="MS PGothic" charset="0"/>
                <a:sym typeface="Symbol" charset="0"/>
              </a:rPr>
              <a:t>X </a:t>
            </a:r>
            <a:r>
              <a:rPr lang="en-US" sz="2400" dirty="0">
                <a:ea typeface="MS PGothic" charset="0"/>
                <a:cs typeface="MS PGothic" charset="0"/>
                <a:sym typeface="Symbol" charset="0"/>
              </a:rPr>
              <a:t>is in position </a:t>
            </a:r>
            <a:r>
              <a:rPr lang="en-US" sz="2400" i="1" dirty="0">
                <a:ea typeface="MS PGothic" charset="0"/>
                <a:cs typeface="MS PGothic" charset="0"/>
                <a:sym typeface="Symbol" charset="0"/>
              </a:rPr>
              <a:t>k </a:t>
            </a:r>
            <a:r>
              <a:rPr lang="en-US" sz="2400" dirty="0">
                <a:ea typeface="MS PGothic" charset="0"/>
                <a:cs typeface="MS PGothic" charset="0"/>
                <a:sym typeface="Symbol" charset="0"/>
              </a:rPr>
              <a:t>of </a:t>
            </a:r>
            <a:r>
              <a:rPr lang="en-US" sz="2400" i="1" dirty="0">
                <a:ea typeface="MS PGothic" charset="0"/>
                <a:cs typeface="MS PGothic" charset="0"/>
                <a:sym typeface="Symbol" charset="0"/>
              </a:rPr>
              <a:t>q</a:t>
            </a:r>
            <a:r>
              <a:rPr lang="en-US" sz="2400" i="1" baseline="-25000" dirty="0">
                <a:ea typeface="MS PGothic" charset="0"/>
                <a:cs typeface="MS PGothic" charset="0"/>
                <a:sym typeface="Symbol" charset="0"/>
              </a:rPr>
              <a:t>i</a:t>
            </a:r>
            <a:r>
              <a:rPr lang="en-US" sz="2400" i="1" dirty="0">
                <a:ea typeface="MS PGothic" charset="0"/>
                <a:cs typeface="MS PGothic" charset="0"/>
                <a:sym typeface="Symbol" charset="0"/>
              </a:rPr>
              <a:t>, </a:t>
            </a:r>
            <a:r>
              <a:rPr lang="en-US" sz="2400" dirty="0">
                <a:ea typeface="MS PGothic" charset="0"/>
                <a:cs typeface="MS PGothic" charset="0"/>
                <a:sym typeface="Symbol" charset="0"/>
              </a:rPr>
              <a:t>and </a:t>
            </a:r>
            <a:r>
              <a:rPr lang="en-US" sz="2400" i="1" dirty="0" err="1">
                <a:ea typeface="MS PGothic" charset="0"/>
                <a:cs typeface="MS PGothic" charset="0"/>
                <a:sym typeface="Symbol" charset="0"/>
              </a:rPr>
              <a:t>bf</a:t>
            </a:r>
            <a:r>
              <a:rPr lang="en-US" sz="2400" i="1" baseline="-25000" dirty="0" err="1">
                <a:ea typeface="MS PGothic" charset="0"/>
                <a:cs typeface="MS PGothic" charset="0"/>
                <a:sym typeface="Symbol" charset="0"/>
              </a:rPr>
              <a:t>i</a:t>
            </a:r>
            <a:r>
              <a:rPr lang="en-US" sz="2400" dirty="0">
                <a:ea typeface="MS PGothic" charset="0"/>
                <a:cs typeface="MS PGothic" charset="0"/>
                <a:sym typeface="Symbol" charset="0"/>
              </a:rPr>
              <a:t> </a:t>
            </a:r>
            <a:r>
              <a:rPr lang="en-US" sz="2400" dirty="0" smtClean="0">
                <a:ea typeface="MS PGothic" charset="0"/>
                <a:cs typeface="MS PGothic" charset="0"/>
                <a:sym typeface="Symbol" charset="0"/>
              </a:rPr>
              <a:t>has a </a:t>
            </a:r>
            <a:r>
              <a:rPr lang="fr-FR" sz="2400" dirty="0" smtClean="0">
                <a:ea typeface="MS PGothic" charset="0"/>
                <a:cs typeface="MS PGothic" charset="0"/>
                <a:sym typeface="Symbol" charset="0"/>
              </a:rPr>
              <a:t>‘</a:t>
            </a:r>
            <a:r>
              <a:rPr lang="en-US" sz="2400" i="1" dirty="0" smtClean="0">
                <a:ea typeface="MS PGothic" charset="0"/>
                <a:cs typeface="MS PGothic" charset="0"/>
                <a:sym typeface="Symbol" charset="0"/>
              </a:rPr>
              <a:t>b</a:t>
            </a:r>
            <a:r>
              <a:rPr lang="fr-FR" sz="2400" dirty="0" smtClean="0">
                <a:ea typeface="MS PGothic" charset="0"/>
                <a:cs typeface="MS PGothic" charset="0"/>
                <a:sym typeface="Symbol" charset="0"/>
              </a:rPr>
              <a:t>’</a:t>
            </a:r>
            <a:r>
              <a:rPr lang="en-US" sz="2400" dirty="0" smtClean="0">
                <a:ea typeface="MS PGothic" charset="0"/>
                <a:cs typeface="MS PGothic" charset="0"/>
                <a:sym typeface="Symbol" charset="0"/>
              </a:rPr>
              <a:t> </a:t>
            </a:r>
            <a:r>
              <a:rPr lang="en-US" sz="2400" dirty="0">
                <a:ea typeface="MS PGothic" charset="0"/>
                <a:cs typeface="MS PGothic" charset="0"/>
                <a:sym typeface="Symbol" charset="0"/>
              </a:rPr>
              <a:t>in </a:t>
            </a:r>
            <a:r>
              <a:rPr lang="en-US" sz="2400" dirty="0" smtClean="0">
                <a:ea typeface="MS PGothic" charset="0"/>
                <a:cs typeface="MS PGothic" charset="0"/>
                <a:sym typeface="Symbol" charset="0"/>
              </a:rPr>
              <a:t> </a:t>
            </a:r>
            <a:r>
              <a:rPr lang="en-US" sz="2400" i="1" dirty="0" smtClean="0">
                <a:ea typeface="MS PGothic" charset="0"/>
                <a:cs typeface="MS PGothic" charset="0"/>
                <a:sym typeface="Symbol" charset="0"/>
              </a:rPr>
              <a:t>k</a:t>
            </a:r>
            <a:r>
              <a:rPr lang="fr-FR" sz="2400" dirty="0" smtClean="0">
                <a:ea typeface="MS PGothic" charset="0"/>
                <a:cs typeface="MS PGothic" charset="0"/>
                <a:sym typeface="Symbol" charset="0"/>
              </a:rPr>
              <a:t>’</a:t>
            </a:r>
            <a:r>
              <a:rPr lang="en-US" sz="2400" dirty="0" err="1" smtClean="0">
                <a:ea typeface="MS PGothic" charset="0"/>
                <a:cs typeface="MS PGothic" charset="0"/>
                <a:sym typeface="Symbol" charset="0"/>
              </a:rPr>
              <a:t>th</a:t>
            </a:r>
            <a:r>
              <a:rPr lang="en-US" sz="2400" dirty="0" smtClean="0">
                <a:ea typeface="MS PGothic" charset="0"/>
                <a:cs typeface="MS PGothic" charset="0"/>
                <a:sym typeface="Symbol" charset="0"/>
              </a:rPr>
              <a:t> </a:t>
            </a:r>
            <a:r>
              <a:rPr lang="en-US" sz="2400" dirty="0">
                <a:ea typeface="MS PGothic" charset="0"/>
                <a:cs typeface="MS PGothic" charset="0"/>
                <a:sym typeface="Symbol" charset="0"/>
              </a:rPr>
              <a:t>position, then </a:t>
            </a:r>
            <a:r>
              <a:rPr lang="en-US" sz="2400" i="1" dirty="0">
                <a:ea typeface="MS PGothic" charset="0"/>
                <a:cs typeface="MS PGothic" charset="0"/>
                <a:sym typeface="Symbol" charset="0"/>
              </a:rPr>
              <a:t>X</a:t>
            </a:r>
            <a:r>
              <a:rPr lang="en-US" sz="2400" dirty="0">
                <a:ea typeface="MS PGothic" charset="0"/>
                <a:cs typeface="MS PGothic" charset="0"/>
                <a:sym typeface="Symbol" charset="0"/>
              </a:rPr>
              <a:t> occurs earlier in the </a:t>
            </a:r>
            <a:r>
              <a:rPr lang="en-US" sz="2400" dirty="0" smtClean="0">
                <a:ea typeface="MS PGothic" charset="0"/>
                <a:cs typeface="MS PGothic" charset="0"/>
                <a:sym typeface="Symbol" charset="0"/>
              </a:rPr>
              <a:t>plan i.e</a:t>
            </a:r>
            <a:r>
              <a:rPr lang="en-US" sz="2400" dirty="0">
                <a:ea typeface="MS PGothic" charset="0"/>
                <a:cs typeface="MS PGothic" charset="0"/>
                <a:sym typeface="Symbol" charset="0"/>
              </a:rPr>
              <a:t>., every variable that must be bound has a value.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99376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636089"/>
              </p:ext>
            </p:extLst>
          </p:nvPr>
        </p:nvGraphicFramePr>
        <p:xfrm>
          <a:off x="2915816" y="1598621"/>
          <a:ext cx="2376264" cy="46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8" name="Équation" r:id="rId4" imgW="1014840" imgH="191880" progId="Equation.3">
                  <p:embed/>
                </p:oleObj>
              </mc:Choice>
              <mc:Fallback>
                <p:oleObj name="Équation" r:id="rId4" imgW="1014840" imgH="191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1598621"/>
                        <a:ext cx="2376264" cy="469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95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Example (1)</a:t>
            </a:r>
            <a:endParaRPr lang="en-US" dirty="0">
              <a:ea typeface="+mj-ea"/>
            </a:endParaRPr>
          </a:p>
        </p:txBody>
      </p:sp>
      <p:graphicFrame>
        <p:nvGraphicFramePr>
          <p:cNvPr id="101424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660738"/>
              </p:ext>
            </p:extLst>
          </p:nvPr>
        </p:nvGraphicFramePr>
        <p:xfrm>
          <a:off x="103188" y="1352550"/>
          <a:ext cx="5992812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9" name="Équation" r:id="rId4" imgW="2717800" imgH="977900" progId="Equation.3">
                  <p:embed/>
                </p:oleObj>
              </mc:Choice>
              <mc:Fallback>
                <p:oleObj name="Équation" r:id="rId4" imgW="2717800" imgH="977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8" y="1352550"/>
                        <a:ext cx="5992812" cy="218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95536" y="4191471"/>
            <a:ext cx="3065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+mn-lt"/>
                <a:ea typeface="MS PGothic" charset="0"/>
                <a:cs typeface="MS PGothic" charset="0"/>
              </a:rPr>
              <a:t>Q(X) :-  Cites(X,001)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699792" y="5229200"/>
            <a:ext cx="39893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+mn-lt"/>
                <a:ea typeface="MS PGothic" charset="0"/>
                <a:cs typeface="MS PGothic" charset="0"/>
              </a:rPr>
              <a:t>Q</a:t>
            </a:r>
            <a:r>
              <a:rPr lang="ja-JP" altLang="en-US" i="1" dirty="0">
                <a:latin typeface="+mn-lt"/>
                <a:ea typeface="MS PGothic" charset="0"/>
                <a:cs typeface="MS PGothic" charset="0"/>
              </a:rPr>
              <a:t>’</a:t>
            </a:r>
            <a:r>
              <a:rPr lang="en-US" i="1" dirty="0">
                <a:latin typeface="+mn-lt"/>
                <a:ea typeface="MS PGothic" charset="0"/>
                <a:cs typeface="MS PGothic" charset="0"/>
              </a:rPr>
              <a:t>(X) :-  CitationDB(X,001)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2627784" y="5661248"/>
            <a:ext cx="62471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+mn-lt"/>
                <a:ea typeface="MS PGothic" charset="0"/>
                <a:cs typeface="MS PGothic" charset="0"/>
              </a:rPr>
              <a:t>Q</a:t>
            </a:r>
            <a:r>
              <a:rPr lang="ja-JP" altLang="en-US" i="1" dirty="0">
                <a:latin typeface="+mn-lt"/>
                <a:ea typeface="MS PGothic" charset="0"/>
                <a:cs typeface="MS PGothic" charset="0"/>
              </a:rPr>
              <a:t>’</a:t>
            </a:r>
            <a:r>
              <a:rPr lang="en-US" i="1" dirty="0">
                <a:latin typeface="+mn-lt"/>
                <a:ea typeface="MS PGothic" charset="0"/>
                <a:cs typeface="MS PGothic" charset="0"/>
              </a:rPr>
              <a:t>(X) :-  </a:t>
            </a:r>
            <a:r>
              <a:rPr lang="en-US" i="1" dirty="0" err="1">
                <a:latin typeface="+mn-lt"/>
                <a:ea typeface="MS PGothic" charset="0"/>
                <a:cs typeface="MS PGothic" charset="0"/>
              </a:rPr>
              <a:t>CitingPapers</a:t>
            </a:r>
            <a:r>
              <a:rPr lang="en-US" i="1" dirty="0">
                <a:latin typeface="+mn-lt"/>
                <a:ea typeface="MS PGothic" charset="0"/>
                <a:cs typeface="MS PGothic" charset="0"/>
              </a:rPr>
              <a:t>(X),CitationDB(X,001)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2411760" y="5229200"/>
            <a:ext cx="3899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chemeClr val="hlink"/>
                </a:solidFill>
                <a:latin typeface="+mn-lt"/>
                <a:ea typeface="MS PGothic" charset="0"/>
                <a:cs typeface="MS PGothic" charset="0"/>
              </a:rPr>
              <a:t>X</a:t>
            </a:r>
            <a:endParaRPr lang="en-US" dirty="0">
              <a:solidFill>
                <a:schemeClr val="hlink"/>
              </a:solidFill>
              <a:latin typeface="+mn-lt"/>
              <a:ea typeface="MS PGothic" charset="0"/>
              <a:cs typeface="MS PGothic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5903640" y="908720"/>
            <a:ext cx="3240360" cy="1447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r" eaLnBrk="0" hangingPunct="0"/>
            <a:endParaRPr lang="en-GB"/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5979840" y="984920"/>
            <a:ext cx="373218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Cites(X,Y)</a:t>
            </a:r>
          </a:p>
          <a:p>
            <a:pPr algn="l"/>
            <a:r>
              <a:rPr lang="en-US" sz="2800" dirty="0" err="1">
                <a:latin typeface="Arial" charset="0"/>
                <a:ea typeface="MS PGothic" charset="0"/>
                <a:cs typeface="MS PGothic" charset="0"/>
              </a:rPr>
              <a:t>DBPapers</a:t>
            </a: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(X)</a:t>
            </a:r>
          </a:p>
          <a:p>
            <a:pPr algn="l"/>
            <a:r>
              <a:rPr lang="en-US" sz="2800" dirty="0" err="1">
                <a:latin typeface="Arial" charset="0"/>
                <a:ea typeface="MS PGothic" charset="0"/>
                <a:cs typeface="MS PGothic" charset="0"/>
              </a:rPr>
              <a:t>AwardPaper</a:t>
            </a: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(</a:t>
            </a:r>
            <a:r>
              <a:rPr lang="en-US" sz="2800" dirty="0" smtClean="0">
                <a:latin typeface="Arial" charset="0"/>
                <a:ea typeface="MS PGothic" charset="0"/>
                <a:cs typeface="MS PGothic" charset="0"/>
              </a:rPr>
              <a:t>X, P)</a:t>
            </a:r>
            <a:endParaRPr lang="en-US" sz="3200" dirty="0"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02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Rewritings of un</a:t>
            </a:r>
            <a:r>
              <a:rPr lang="en-US" dirty="0" smtClean="0">
                <a:ea typeface="+mj-ea"/>
              </a:rPr>
              <a:t>bound length!</a:t>
            </a:r>
            <a:endParaRPr lang="en-US" dirty="0">
              <a:ea typeface="+mj-ea"/>
            </a:endParaRPr>
          </a:p>
        </p:txBody>
      </p:sp>
      <p:graphicFrame>
        <p:nvGraphicFramePr>
          <p:cNvPr id="10347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025027"/>
              </p:ext>
            </p:extLst>
          </p:nvPr>
        </p:nvGraphicFramePr>
        <p:xfrm>
          <a:off x="71438" y="1435100"/>
          <a:ext cx="6508750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4" name="Équation" r:id="rId4" imgW="2717800" imgH="736600" progId="Equation.3">
                  <p:embed/>
                </p:oleObj>
              </mc:Choice>
              <mc:Fallback>
                <p:oleObj name="Équation" r:id="rId4" imgW="27178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8" y="1435100"/>
                        <a:ext cx="6508750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206" name="Text Box 6"/>
          <p:cNvSpPr txBox="1">
            <a:spLocks noChangeArrowheads="1"/>
          </p:cNvSpPr>
          <p:nvPr/>
        </p:nvSpPr>
        <p:spPr bwMode="auto">
          <a:xfrm>
            <a:off x="179512" y="3789040"/>
            <a:ext cx="614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Arial"/>
                <a:ea typeface="MS PGothic" charset="0"/>
                <a:cs typeface="Arial"/>
              </a:rPr>
              <a:t>Q(</a:t>
            </a:r>
            <a:r>
              <a:rPr lang="en-US" i="1" dirty="0" smtClean="0">
                <a:latin typeface="Arial"/>
                <a:ea typeface="MS PGothic" charset="0"/>
                <a:cs typeface="Arial"/>
              </a:rPr>
              <a:t>X) 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:-  </a:t>
            </a:r>
            <a:r>
              <a:rPr lang="en-US" i="1" dirty="0" err="1">
                <a:latin typeface="Arial"/>
                <a:ea typeface="MS PGothic" charset="0"/>
                <a:cs typeface="Arial"/>
              </a:rPr>
              <a:t>AwardPaper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</a:t>
            </a:r>
            <a:r>
              <a:rPr lang="en-US" i="1" dirty="0" smtClean="0">
                <a:latin typeface="Arial"/>
                <a:ea typeface="MS PGothic" charset="0"/>
                <a:cs typeface="Arial"/>
              </a:rPr>
              <a:t>X,”VLDB Best Paper”)</a:t>
            </a:r>
            <a:endParaRPr lang="en-US" i="1" dirty="0">
              <a:latin typeface="Arial"/>
              <a:ea typeface="MS PGothic" charset="0"/>
              <a:cs typeface="Arial"/>
            </a:endParaRPr>
          </a:p>
        </p:txBody>
      </p:sp>
      <p:sp>
        <p:nvSpPr>
          <p:cNvPr id="435207" name="Text Box 7"/>
          <p:cNvSpPr txBox="1">
            <a:spLocks noChangeArrowheads="1"/>
          </p:cNvSpPr>
          <p:nvPr/>
        </p:nvSpPr>
        <p:spPr bwMode="auto">
          <a:xfrm>
            <a:off x="611560" y="4365104"/>
            <a:ext cx="79002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Arial"/>
                <a:ea typeface="MS PGothic" charset="0"/>
                <a:cs typeface="Arial"/>
              </a:rPr>
              <a:t>Q</a:t>
            </a:r>
            <a:r>
              <a:rPr lang="ja-JP" altLang="en-US" i="1" dirty="0">
                <a:latin typeface="Arial"/>
                <a:ea typeface="MS PGothic" charset="0"/>
                <a:cs typeface="Arial"/>
              </a:rPr>
              <a:t>’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(X) :-  </a:t>
            </a:r>
            <a:r>
              <a:rPr lang="en-US" i="1" dirty="0" err="1">
                <a:latin typeface="Arial"/>
                <a:ea typeface="MS PGothic" charset="0"/>
                <a:cs typeface="Arial"/>
              </a:rPr>
              <a:t>DBSource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(X),</a:t>
            </a:r>
            <a:r>
              <a:rPr lang="en-US" i="1" dirty="0" err="1">
                <a:latin typeface="Arial"/>
                <a:ea typeface="MS PGothic" charset="0"/>
                <a:cs typeface="Arial"/>
              </a:rPr>
              <a:t>AwardDB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</a:t>
            </a:r>
            <a:r>
              <a:rPr lang="en-US" i="1" dirty="0" smtClean="0">
                <a:latin typeface="Arial"/>
                <a:ea typeface="MS PGothic" charset="0"/>
                <a:cs typeface="Arial"/>
              </a:rPr>
              <a:t>X, “VLDB Best Paper”)</a:t>
            </a:r>
            <a:endParaRPr lang="en-US" i="1" dirty="0">
              <a:latin typeface="Arial"/>
              <a:ea typeface="MS PGothic" charset="0"/>
              <a:cs typeface="Arial"/>
            </a:endParaRPr>
          </a:p>
        </p:txBody>
      </p:sp>
      <p:sp>
        <p:nvSpPr>
          <p:cNvPr id="435208" name="Text Box 8"/>
          <p:cNvSpPr txBox="1">
            <a:spLocks noChangeArrowheads="1"/>
          </p:cNvSpPr>
          <p:nvPr/>
        </p:nvSpPr>
        <p:spPr bwMode="auto">
          <a:xfrm>
            <a:off x="644817" y="5694347"/>
            <a:ext cx="84075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i="1" dirty="0">
                <a:latin typeface="Arial"/>
                <a:ea typeface="MS PGothic" charset="0"/>
                <a:cs typeface="Arial"/>
              </a:rPr>
              <a:t>Q</a:t>
            </a:r>
            <a:r>
              <a:rPr lang="ja-JP" altLang="en-US" i="1" dirty="0">
                <a:latin typeface="Arial"/>
                <a:ea typeface="MS PGothic" charset="0"/>
                <a:cs typeface="Arial"/>
              </a:rPr>
              <a:t>’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(X) :-  </a:t>
            </a:r>
            <a:r>
              <a:rPr lang="en-US" i="1" dirty="0" err="1">
                <a:latin typeface="Arial"/>
                <a:ea typeface="MS PGothic" charset="0"/>
                <a:cs typeface="Arial"/>
              </a:rPr>
              <a:t>DBSource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(Y),CitationDB(Y,X</a:t>
            </a:r>
            <a:r>
              <a:rPr lang="en-US" i="1" baseline="-25000" dirty="0">
                <a:latin typeface="Arial"/>
                <a:ea typeface="MS PGothic" charset="0"/>
                <a:cs typeface="Arial"/>
              </a:rPr>
              <a:t>1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),…,</a:t>
            </a:r>
          </a:p>
          <a:p>
            <a:pPr algn="l"/>
            <a:r>
              <a:rPr lang="en-US" i="1" dirty="0">
                <a:latin typeface="Arial"/>
                <a:ea typeface="MS PGothic" charset="0"/>
                <a:cs typeface="Arial"/>
              </a:rPr>
              <a:t>              CitationDB(</a:t>
            </a:r>
            <a:r>
              <a:rPr lang="en-US" i="1" dirty="0" err="1">
                <a:latin typeface="Arial"/>
                <a:ea typeface="MS PGothic" charset="0"/>
                <a:cs typeface="Arial"/>
              </a:rPr>
              <a:t>X</a:t>
            </a:r>
            <a:r>
              <a:rPr lang="en-US" i="1" baseline="-25000" dirty="0" err="1">
                <a:latin typeface="Arial"/>
                <a:ea typeface="MS PGothic" charset="0"/>
                <a:cs typeface="Arial"/>
              </a:rPr>
              <a:t>n</a:t>
            </a:r>
            <a:r>
              <a:rPr lang="en-US" i="1" dirty="0" err="1">
                <a:latin typeface="Arial"/>
                <a:ea typeface="MS PGothic" charset="0"/>
                <a:cs typeface="Arial"/>
              </a:rPr>
              <a:t>,X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), </a:t>
            </a:r>
            <a:r>
              <a:rPr lang="en-US" i="1" dirty="0" err="1">
                <a:latin typeface="Arial"/>
                <a:ea typeface="MS PGothic" charset="0"/>
                <a:cs typeface="Arial"/>
              </a:rPr>
              <a:t>AwardDB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</a:t>
            </a:r>
            <a:r>
              <a:rPr lang="en-US" i="1" dirty="0" smtClean="0">
                <a:latin typeface="Arial"/>
                <a:ea typeface="MS PGothic" charset="0"/>
                <a:cs typeface="Arial"/>
              </a:rPr>
              <a:t>X, “VLDB Best Paper”)</a:t>
            </a:r>
            <a:endParaRPr lang="en-US" i="1" dirty="0">
              <a:latin typeface="Arial"/>
              <a:ea typeface="MS PGothic" charset="0"/>
              <a:cs typeface="Arial"/>
            </a:endParaRPr>
          </a:p>
        </p:txBody>
      </p:sp>
      <p:sp>
        <p:nvSpPr>
          <p:cNvPr id="435209" name="Text Box 9"/>
          <p:cNvSpPr txBox="1">
            <a:spLocks noChangeArrowheads="1"/>
          </p:cNvSpPr>
          <p:nvPr/>
        </p:nvSpPr>
        <p:spPr bwMode="auto">
          <a:xfrm>
            <a:off x="683568" y="4941168"/>
            <a:ext cx="6696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i="1" dirty="0">
                <a:latin typeface="Arial"/>
                <a:ea typeface="MS PGothic" charset="0"/>
                <a:cs typeface="Arial"/>
              </a:rPr>
              <a:t>Q</a:t>
            </a:r>
            <a:r>
              <a:rPr lang="ja-JP" altLang="en-US" i="1" dirty="0">
                <a:latin typeface="Arial"/>
                <a:ea typeface="MS PGothic" charset="0"/>
                <a:cs typeface="Arial"/>
              </a:rPr>
              <a:t>’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(X) :-  </a:t>
            </a:r>
            <a:r>
              <a:rPr lang="en-US" i="1" dirty="0" err="1">
                <a:latin typeface="Arial"/>
                <a:ea typeface="MS PGothic" charset="0"/>
                <a:cs typeface="Arial"/>
              </a:rPr>
              <a:t>DBSource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(Y),CitationDB(Y,X)</a:t>
            </a:r>
            <a:r>
              <a:rPr lang="en-US" i="1" dirty="0" smtClean="0">
                <a:latin typeface="Arial"/>
                <a:ea typeface="MS PGothic" charset="0"/>
                <a:cs typeface="Arial"/>
              </a:rPr>
              <a:t>,</a:t>
            </a:r>
          </a:p>
          <a:p>
            <a:r>
              <a:rPr lang="en-US" i="1" dirty="0" smtClean="0">
                <a:latin typeface="Arial"/>
                <a:ea typeface="MS PGothic" charset="0"/>
                <a:cs typeface="Arial"/>
              </a:rPr>
              <a:t>     </a:t>
            </a:r>
            <a:r>
              <a:rPr lang="en-US" i="1" dirty="0" err="1" smtClean="0">
                <a:latin typeface="Arial"/>
                <a:ea typeface="MS PGothic" charset="0"/>
                <a:cs typeface="Arial"/>
              </a:rPr>
              <a:t>AwardDB</a:t>
            </a:r>
            <a:r>
              <a:rPr lang="en-US" i="1" dirty="0">
                <a:latin typeface="Arial"/>
                <a:ea typeface="MS PGothic" charset="0"/>
                <a:cs typeface="Arial"/>
              </a:rPr>
              <a:t>(</a:t>
            </a:r>
            <a:r>
              <a:rPr lang="en-US" i="1" dirty="0" smtClean="0">
                <a:latin typeface="Arial"/>
                <a:ea typeface="MS PGothic" charset="0"/>
                <a:cs typeface="Arial"/>
              </a:rPr>
              <a:t>X, “VLDB Best Paper”)</a:t>
            </a:r>
            <a:endParaRPr lang="en-US" i="1" dirty="0">
              <a:latin typeface="Arial"/>
              <a:ea typeface="MS PGothic" charset="0"/>
              <a:cs typeface="Arial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868144" y="1052736"/>
            <a:ext cx="3240360" cy="1447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r" eaLnBrk="0" hangingPunct="0"/>
            <a:endParaRPr lang="en-GB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944344" y="1128936"/>
            <a:ext cx="373218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Cites(X,Y)</a:t>
            </a:r>
          </a:p>
          <a:p>
            <a:pPr algn="l"/>
            <a:r>
              <a:rPr lang="en-US" sz="2800" dirty="0" err="1">
                <a:latin typeface="Arial" charset="0"/>
                <a:ea typeface="MS PGothic" charset="0"/>
                <a:cs typeface="MS PGothic" charset="0"/>
              </a:rPr>
              <a:t>DBPapers</a:t>
            </a: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(X)</a:t>
            </a:r>
          </a:p>
          <a:p>
            <a:pPr algn="l"/>
            <a:r>
              <a:rPr lang="en-US" sz="2800" dirty="0" err="1">
                <a:latin typeface="Arial" charset="0"/>
                <a:ea typeface="MS PGothic" charset="0"/>
                <a:cs typeface="MS PGothic" charset="0"/>
              </a:rPr>
              <a:t>AwardPaper</a:t>
            </a: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(</a:t>
            </a:r>
            <a:r>
              <a:rPr lang="en-US" sz="2800" dirty="0" smtClean="0">
                <a:latin typeface="Arial" charset="0"/>
                <a:ea typeface="MS PGothic" charset="0"/>
                <a:cs typeface="MS PGothic" charset="0"/>
              </a:rPr>
              <a:t>X, P)</a:t>
            </a:r>
            <a:endParaRPr lang="en-US" sz="3200" dirty="0">
              <a:latin typeface="Arial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6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6" grpId="0"/>
      <p:bldP spid="435207" grpId="0"/>
      <p:bldP spid="435208" grpId="0"/>
      <p:bldP spid="43520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+mj-ea"/>
              </a:rPr>
              <a:t>Issues: Semantic Heterogeneity </a:t>
            </a:r>
            <a:endParaRPr lang="en-US" dirty="0">
              <a:ea typeface="+mj-ea"/>
            </a:endParaRPr>
          </a:p>
        </p:txBody>
      </p:sp>
      <p:sp>
        <p:nvSpPr>
          <p:cNvPr id="860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Differences in:</a:t>
            </a:r>
          </a:p>
          <a:p>
            <a:pPr lvl="1"/>
            <a:r>
              <a:rPr lang="en-US" dirty="0"/>
              <a:t>Naming of schema elements</a:t>
            </a:r>
          </a:p>
          <a:p>
            <a:pPr lvl="1"/>
            <a:r>
              <a:rPr lang="en-US" dirty="0"/>
              <a:t>Organization of tables</a:t>
            </a:r>
          </a:p>
          <a:p>
            <a:pPr lvl="1"/>
            <a:r>
              <a:rPr lang="en-US" dirty="0" smtClean="0"/>
              <a:t>Languages </a:t>
            </a:r>
            <a:r>
              <a:rPr lang="en-US" dirty="0" smtClean="0">
                <a:solidFill>
                  <a:srgbClr val="0000FF"/>
                </a:solidFill>
              </a:rPr>
              <a:t>(XML vs. Relational)</a:t>
            </a:r>
          </a:p>
          <a:p>
            <a:pPr lvl="1"/>
            <a:r>
              <a:rPr lang="en-US" dirty="0"/>
              <a:t>Coverage and </a:t>
            </a:r>
            <a:r>
              <a:rPr lang="en-US" dirty="0" smtClean="0"/>
              <a:t>detail </a:t>
            </a:r>
            <a:r>
              <a:rPr lang="en-US" dirty="0"/>
              <a:t>of </a:t>
            </a:r>
            <a:r>
              <a:rPr lang="en-US" dirty="0" smtClean="0"/>
              <a:t>schema (</a:t>
            </a:r>
            <a:r>
              <a:rPr lang="en-US" dirty="0" smtClean="0">
                <a:solidFill>
                  <a:srgbClr val="0000FF"/>
                </a:solidFill>
              </a:rPr>
              <a:t>e.g</a:t>
            </a:r>
            <a:r>
              <a:rPr lang="en-US" dirty="0">
                <a:solidFill>
                  <a:srgbClr val="0000FF"/>
                </a:solidFill>
              </a:rPr>
              <a:t>., domain of sculptures: YAGO vs. </a:t>
            </a:r>
            <a:r>
              <a:rPr lang="en-US" dirty="0" smtClean="0">
                <a:solidFill>
                  <a:srgbClr val="0000FF"/>
                </a:solidFill>
              </a:rPr>
              <a:t>Rodin Museum </a:t>
            </a:r>
            <a:r>
              <a:rPr lang="en-US" dirty="0">
                <a:solidFill>
                  <a:srgbClr val="0000FF"/>
                </a:solidFill>
              </a:rPr>
              <a:t>DB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3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/>
              <a:t>A Graph Perspective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If the mediated schema consists of binary relations (as in RDF), we can represent queries and plans as graphs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577" y="2823319"/>
            <a:ext cx="614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Arial"/>
                <a:ea typeface="MS PGothic" charset="0"/>
                <a:cs typeface="Arial"/>
              </a:rPr>
              <a:t>Q(X) :-  </a:t>
            </a:r>
            <a:r>
              <a:rPr lang="en-US" sz="2400" i="1" dirty="0" err="1">
                <a:latin typeface="Arial"/>
                <a:ea typeface="MS PGothic" charset="0"/>
                <a:cs typeface="Arial"/>
              </a:rPr>
              <a:t>AwardPaper</a:t>
            </a:r>
            <a:r>
              <a:rPr lang="en-US" sz="2400" i="1" dirty="0">
                <a:latin typeface="Arial"/>
                <a:ea typeface="MS PGothic" charset="0"/>
                <a:cs typeface="Arial"/>
              </a:rPr>
              <a:t>(X,”VLDB Best Paper”)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5436096" y="4005064"/>
            <a:ext cx="1875110" cy="384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93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 err="1" smtClean="0"/>
              <a:t>AwardPaper</a:t>
            </a:r>
            <a:endParaRPr lang="en-US" sz="2000" b="0" dirty="0"/>
          </a:p>
        </p:txBody>
      </p:sp>
      <p:grpSp>
        <p:nvGrpSpPr>
          <p:cNvPr id="11" name="Grouper 10"/>
          <p:cNvGrpSpPr/>
          <p:nvPr/>
        </p:nvGrpSpPr>
        <p:grpSpPr>
          <a:xfrm>
            <a:off x="3923928" y="3356992"/>
            <a:ext cx="3115331" cy="1553645"/>
            <a:chOff x="38398" y="4437112"/>
            <a:chExt cx="3115331" cy="1553645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8398" y="4437112"/>
              <a:ext cx="3115331" cy="382156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2000" dirty="0" smtClean="0"/>
                <a:t>VLDB Best Paper Awards</a:t>
              </a:r>
              <a:endParaRPr lang="en-US" sz="2000" b="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AutoShape 11"/>
            <p:cNvCxnSpPr>
              <a:cxnSpLocks noChangeShapeType="1"/>
              <a:stCxn id="14" idx="0"/>
              <a:endCxn id="12" idx="2"/>
            </p:cNvCxnSpPr>
            <p:nvPr/>
          </p:nvCxnSpPr>
          <p:spPr bwMode="auto">
            <a:xfrm flipV="1">
              <a:off x="1585584" y="4819268"/>
              <a:ext cx="10480" cy="78933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407716" y="5608601"/>
              <a:ext cx="355736" cy="382156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3131840" y="5589240"/>
            <a:ext cx="2638289" cy="1134583"/>
            <a:chOff x="3131840" y="5589240"/>
            <a:chExt cx="2638289" cy="1134583"/>
          </a:xfrm>
        </p:grpSpPr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5220072" y="6341667"/>
              <a:ext cx="364202" cy="382156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2000" dirty="0"/>
                <a:t>Y</a:t>
              </a:r>
              <a:endParaRPr lang="en-US" sz="2000" b="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AutoShape 11"/>
            <p:cNvCxnSpPr>
              <a:cxnSpLocks noChangeShapeType="1"/>
              <a:stCxn id="27" idx="3"/>
              <a:endCxn id="24" idx="1"/>
            </p:cNvCxnSpPr>
            <p:nvPr/>
          </p:nvCxnSpPr>
          <p:spPr bwMode="auto">
            <a:xfrm>
              <a:off x="3592068" y="6532745"/>
              <a:ext cx="1628004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3751003" y="6117593"/>
              <a:ext cx="1875110" cy="3843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000" dirty="0"/>
                <a:t> </a:t>
              </a:r>
              <a:r>
                <a:rPr lang="en-US" sz="2000" dirty="0" smtClean="0"/>
                <a:t>Citation</a:t>
              </a:r>
              <a:endParaRPr lang="en-US" sz="2000" b="0" dirty="0"/>
            </a:p>
          </p:txBody>
        </p: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3236332" y="6341667"/>
              <a:ext cx="355736" cy="382156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3131840" y="5589240"/>
              <a:ext cx="2638289" cy="3843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000" i="1" dirty="0" smtClean="0"/>
                <a:t>CitationDB(X,Y)</a:t>
              </a:r>
              <a:endParaRPr lang="en-US" sz="2000" b="0" i="1" dirty="0"/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6902263" y="4916871"/>
            <a:ext cx="2278249" cy="1824497"/>
            <a:chOff x="6902263" y="4628839"/>
            <a:chExt cx="2278249" cy="1824497"/>
          </a:xfrm>
        </p:grpSpPr>
        <p:sp>
          <p:nvSpPr>
            <p:cNvPr id="30" name="Text Box 13"/>
            <p:cNvSpPr txBox="1">
              <a:spLocks noChangeArrowheads="1"/>
            </p:cNvSpPr>
            <p:nvPr/>
          </p:nvSpPr>
          <p:spPr bwMode="auto">
            <a:xfrm>
              <a:off x="7305402" y="5547763"/>
              <a:ext cx="1875110" cy="3843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000" dirty="0" err="1" smtClean="0"/>
                <a:t>AwardPaper</a:t>
              </a:r>
              <a:endParaRPr lang="en-US" sz="2000" b="0" dirty="0"/>
            </a:p>
          </p:txBody>
        </p:sp>
        <p:grpSp>
          <p:nvGrpSpPr>
            <p:cNvPr id="31" name="Grouper 30"/>
            <p:cNvGrpSpPr/>
            <p:nvPr/>
          </p:nvGrpSpPr>
          <p:grpSpPr>
            <a:xfrm>
              <a:off x="7158484" y="5043707"/>
              <a:ext cx="359804" cy="1409629"/>
              <a:chOff x="1403648" y="4581128"/>
              <a:chExt cx="359804" cy="1409629"/>
            </a:xfrm>
          </p:grpSpPr>
          <p:sp>
            <p:nvSpPr>
              <p:cNvPr id="33" name="Rectangle 10"/>
              <p:cNvSpPr>
                <a:spLocks noChangeArrowheads="1"/>
              </p:cNvSpPr>
              <p:nvPr/>
            </p:nvSpPr>
            <p:spPr bwMode="auto">
              <a:xfrm>
                <a:off x="1403648" y="4581128"/>
                <a:ext cx="351103" cy="382156"/>
              </a:xfrm>
              <a:prstGeom prst="rect">
                <a:avLst/>
              </a:prstGeom>
              <a:solidFill>
                <a:srgbClr val="33CC33"/>
              </a:solid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3000"/>
                  </a:lnSpc>
                  <a:spcBef>
                    <a:spcPts val="1500"/>
                  </a:spcBef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2000" dirty="0" smtClean="0"/>
                  <a:t>P</a:t>
                </a:r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AutoShape 11"/>
              <p:cNvCxnSpPr>
                <a:cxnSpLocks noChangeShapeType="1"/>
                <a:stCxn id="35" idx="0"/>
                <a:endCxn id="33" idx="2"/>
              </p:cNvCxnSpPr>
              <p:nvPr/>
            </p:nvCxnSpPr>
            <p:spPr bwMode="auto">
              <a:xfrm flipH="1" flipV="1">
                <a:off x="1579200" y="4963284"/>
                <a:ext cx="6384" cy="64531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5" name="Rectangle 10"/>
              <p:cNvSpPr>
                <a:spLocks noChangeArrowheads="1"/>
              </p:cNvSpPr>
              <p:nvPr/>
            </p:nvSpPr>
            <p:spPr bwMode="auto">
              <a:xfrm>
                <a:off x="1407716" y="5608601"/>
                <a:ext cx="355736" cy="382156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93000"/>
                  </a:lnSpc>
                  <a:spcBef>
                    <a:spcPts val="1500"/>
                  </a:spcBef>
                  <a:buClr>
                    <a:srgbClr val="000000"/>
                  </a:buClr>
                  <a:buSzPct val="100000"/>
                  <a:buFont typeface="Arial" charset="0"/>
                  <a:buNone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X</a:t>
                </a:r>
              </a:p>
            </p:txBody>
          </p:sp>
        </p:grpSp>
        <p:sp>
          <p:nvSpPr>
            <p:cNvPr id="32" name="Text Box 13"/>
            <p:cNvSpPr txBox="1">
              <a:spLocks noChangeArrowheads="1"/>
            </p:cNvSpPr>
            <p:nvPr/>
          </p:nvSpPr>
          <p:spPr bwMode="auto">
            <a:xfrm>
              <a:off x="6902263" y="4628839"/>
              <a:ext cx="1846201" cy="3843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000" i="1" dirty="0" err="1" smtClean="0"/>
                <a:t>AwardDB</a:t>
              </a:r>
              <a:r>
                <a:rPr lang="en-US" sz="2000" i="1" dirty="0" smtClean="0"/>
                <a:t>(X,P)</a:t>
              </a:r>
              <a:endParaRPr lang="en-US" sz="2000" b="0" i="1" dirty="0"/>
            </a:p>
          </p:txBody>
        </p:sp>
      </p:grpSp>
      <p:grpSp>
        <p:nvGrpSpPr>
          <p:cNvPr id="40" name="Grouper 39"/>
          <p:cNvGrpSpPr/>
          <p:nvPr/>
        </p:nvGrpSpPr>
        <p:grpSpPr>
          <a:xfrm>
            <a:off x="3275856" y="4293096"/>
            <a:ext cx="2448272" cy="606230"/>
            <a:chOff x="2977209" y="4437112"/>
            <a:chExt cx="2448272" cy="606230"/>
          </a:xfrm>
        </p:grpSpPr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4921425" y="4661186"/>
              <a:ext cx="504056" cy="382156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2000" dirty="0" smtClean="0"/>
                <a:t>X</a:t>
              </a:r>
              <a:endParaRPr lang="en-US" sz="2000" b="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AutoShape 11"/>
            <p:cNvCxnSpPr>
              <a:cxnSpLocks noChangeShapeType="1"/>
              <a:stCxn id="39" idx="3"/>
              <a:endCxn id="36" idx="1"/>
            </p:cNvCxnSpPr>
            <p:nvPr/>
          </p:nvCxnSpPr>
          <p:spPr bwMode="auto">
            <a:xfrm>
              <a:off x="3475588" y="4852264"/>
              <a:ext cx="1445837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8" name="Text Box 13"/>
            <p:cNvSpPr txBox="1">
              <a:spLocks noChangeArrowheads="1"/>
            </p:cNvSpPr>
            <p:nvPr/>
          </p:nvSpPr>
          <p:spPr bwMode="auto">
            <a:xfrm>
              <a:off x="3491880" y="4437112"/>
              <a:ext cx="1875110" cy="3843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000" dirty="0"/>
                <a:t> </a:t>
              </a:r>
              <a:r>
                <a:rPr lang="en-US" sz="2000" dirty="0" smtClean="0"/>
                <a:t>Citation</a:t>
              </a:r>
              <a:endParaRPr lang="en-US" sz="2000" b="0" dirty="0"/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2977209" y="4661186"/>
              <a:ext cx="498379" cy="382156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2000" b="1" dirty="0" smtClean="0">
                  <a:solidFill>
                    <a:schemeClr val="bg1"/>
                  </a:solidFill>
                </a:rPr>
                <a:t>X1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331640" y="4293096"/>
            <a:ext cx="2448272" cy="606230"/>
            <a:chOff x="2977209" y="4437112"/>
            <a:chExt cx="2448272" cy="606230"/>
          </a:xfrm>
        </p:grpSpPr>
        <p:sp>
          <p:nvSpPr>
            <p:cNvPr id="45" name="Rectangle 10"/>
            <p:cNvSpPr>
              <a:spLocks noChangeArrowheads="1"/>
            </p:cNvSpPr>
            <p:nvPr/>
          </p:nvSpPr>
          <p:spPr bwMode="auto">
            <a:xfrm>
              <a:off x="4921425" y="4661186"/>
              <a:ext cx="504056" cy="382156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2000" dirty="0" smtClean="0"/>
                <a:t>X1</a:t>
              </a:r>
              <a:endParaRPr lang="en-US" sz="2000" b="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AutoShape 11"/>
            <p:cNvCxnSpPr>
              <a:cxnSpLocks noChangeShapeType="1"/>
              <a:stCxn id="48" idx="3"/>
              <a:endCxn id="45" idx="1"/>
            </p:cNvCxnSpPr>
            <p:nvPr/>
          </p:nvCxnSpPr>
          <p:spPr bwMode="auto">
            <a:xfrm>
              <a:off x="3475588" y="4852264"/>
              <a:ext cx="1445837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7" name="Text Box 13"/>
            <p:cNvSpPr txBox="1">
              <a:spLocks noChangeArrowheads="1"/>
            </p:cNvSpPr>
            <p:nvPr/>
          </p:nvSpPr>
          <p:spPr bwMode="auto">
            <a:xfrm>
              <a:off x="3491880" y="4437112"/>
              <a:ext cx="1875110" cy="3843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000" dirty="0"/>
                <a:t> </a:t>
              </a:r>
              <a:r>
                <a:rPr lang="en-US" sz="2000" dirty="0" smtClean="0"/>
                <a:t>Citation</a:t>
              </a:r>
              <a:endParaRPr lang="en-US" sz="2000" b="0" dirty="0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2977209" y="4661186"/>
              <a:ext cx="498379" cy="382156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2000" b="1" dirty="0" smtClean="0">
                  <a:solidFill>
                    <a:schemeClr val="bg1"/>
                  </a:solidFill>
                </a:rPr>
                <a:t>X2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er 51"/>
          <p:cNvGrpSpPr/>
          <p:nvPr/>
        </p:nvGrpSpPr>
        <p:grpSpPr>
          <a:xfrm>
            <a:off x="251520" y="5564943"/>
            <a:ext cx="2638289" cy="1176425"/>
            <a:chOff x="251520" y="5564943"/>
            <a:chExt cx="2638289" cy="1176425"/>
          </a:xfrm>
        </p:grpSpPr>
        <p:sp>
          <p:nvSpPr>
            <p:cNvPr id="50" name="Text Box 13"/>
            <p:cNvSpPr txBox="1">
              <a:spLocks noChangeArrowheads="1"/>
            </p:cNvSpPr>
            <p:nvPr/>
          </p:nvSpPr>
          <p:spPr bwMode="auto">
            <a:xfrm>
              <a:off x="251520" y="5564943"/>
              <a:ext cx="2638289" cy="3843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000" i="1" dirty="0" err="1" smtClean="0"/>
                <a:t>DBPapers</a:t>
              </a:r>
              <a:r>
                <a:rPr lang="en-US" sz="2000" i="1" dirty="0" smtClean="0"/>
                <a:t>(X)</a:t>
              </a:r>
              <a:endParaRPr lang="en-US" sz="2000" b="0" i="1" dirty="0"/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683568" y="6359212"/>
              <a:ext cx="355736" cy="382156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buClr>
                  <a:srgbClr val="000000"/>
                </a:buClr>
                <a:buSzPct val="100000"/>
                <a:buFont typeface="Arial" charset="0"/>
                <a:buNone/>
              </a:pPr>
              <a:r>
                <a:rPr lang="en-US" sz="2000" dirty="0" smtClean="0"/>
                <a:t>X</a:t>
              </a:r>
              <a:endParaRPr lang="en-US" sz="2000" b="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6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600200"/>
            <a:ext cx="908335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Are the all the enumerated rewritings relevant (can they return new results) ?</a:t>
            </a:r>
          </a:p>
          <a:p>
            <a:endParaRPr lang="en-US" sz="2400" dirty="0"/>
          </a:p>
          <a:p>
            <a:r>
              <a:rPr lang="en-US" sz="2400" dirty="0" smtClean="0"/>
              <a:t>Answer: Unfortunately, yes as the sources are incomplete.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404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756592" y="-99392"/>
            <a:ext cx="10657184" cy="1143000"/>
          </a:xfrm>
        </p:spPr>
        <p:txBody>
          <a:bodyPr>
            <a:normAutofit/>
          </a:bodyPr>
          <a:lstStyle/>
          <a:p>
            <a:r>
              <a:rPr lang="en-US" sz="3700" dirty="0"/>
              <a:t>Recursive </a:t>
            </a:r>
            <a:r>
              <a:rPr lang="en-US" sz="3700" dirty="0" smtClean="0"/>
              <a:t>Query Plans</a:t>
            </a:r>
            <a:endParaRPr lang="en-US" sz="3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496" y="1412776"/>
            <a:ext cx="9937104" cy="5184576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3"/>
              </a:buClr>
            </a:pPr>
            <a:r>
              <a:rPr lang="en-US" sz="2400" dirty="0" smtClean="0"/>
              <a:t>For every view with binding pattern</a:t>
            </a:r>
          </a:p>
          <a:p>
            <a:pPr marL="0" indent="0">
              <a:buClr>
                <a:schemeClr val="accent3"/>
              </a:buClr>
              <a:buNone/>
            </a:pPr>
            <a:r>
              <a:rPr lang="en-US" sz="2400" dirty="0" smtClean="0"/>
              <a:t>    	</a:t>
            </a:r>
          </a:p>
          <a:p>
            <a:pPr marL="0" indent="0">
              <a:buClr>
                <a:schemeClr val="accent3"/>
              </a:buClr>
              <a:buNone/>
            </a:pPr>
            <a:r>
              <a:rPr lang="en-US" sz="2400" dirty="0"/>
              <a:t> </a:t>
            </a:r>
            <a:r>
              <a:rPr lang="en-US" sz="2400" dirty="0" smtClean="0"/>
              <a:t>	</a:t>
            </a:r>
            <a:r>
              <a:rPr lang="en-US" sz="2400" dirty="0" err="1" smtClean="0"/>
              <a:t>V</a:t>
            </a:r>
            <a:r>
              <a:rPr lang="en-US" sz="2400" baseline="30000" dirty="0" err="1" smtClean="0"/>
              <a:t>b</a:t>
            </a:r>
            <a:r>
              <a:rPr lang="en-US" sz="2400" baseline="30000" dirty="0" smtClean="0"/>
              <a:t>, … </a:t>
            </a:r>
            <a:r>
              <a:rPr lang="en-US" sz="2400" baseline="30000" dirty="0" err="1" smtClean="0"/>
              <a:t>b,f,..f</a:t>
            </a:r>
            <a:r>
              <a:rPr lang="en-US" sz="2400" dirty="0" smtClean="0"/>
              <a:t>(x</a:t>
            </a:r>
            <a:r>
              <a:rPr lang="en-US" sz="2400" baseline="-25000" dirty="0" smtClean="0"/>
              <a:t>1</a:t>
            </a:r>
            <a:r>
              <a:rPr lang="en-US" sz="2400" dirty="0"/>
              <a:t>,…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..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) </a:t>
            </a:r>
            <a:r>
              <a:rPr lang="en-US" sz="2400" dirty="0"/>
              <a:t>:- r</a:t>
            </a:r>
            <a:r>
              <a:rPr lang="en-US" sz="2400" baseline="-25000" dirty="0"/>
              <a:t>1</a:t>
            </a:r>
            <a:r>
              <a:rPr lang="en-US" sz="2400" dirty="0" smtClean="0"/>
              <a:t>(…</a:t>
            </a:r>
            <a:r>
              <a:rPr lang="en-US" sz="2400" dirty="0"/>
              <a:t>),… </a:t>
            </a:r>
            <a:r>
              <a:rPr lang="en-US" sz="2400" dirty="0" smtClean="0"/>
              <a:t>r</a:t>
            </a:r>
            <a:r>
              <a:rPr lang="en-US" sz="2400" baseline="-25000" dirty="0" smtClean="0"/>
              <a:t>m</a:t>
            </a:r>
            <a:r>
              <a:rPr lang="en-US" sz="2400" dirty="0" smtClean="0"/>
              <a:t>(…)</a:t>
            </a:r>
          </a:p>
          <a:p>
            <a:pPr lvl="1"/>
            <a:r>
              <a:rPr lang="en-US" sz="2400" dirty="0" smtClean="0"/>
              <a:t>Add </a:t>
            </a:r>
            <a:r>
              <a:rPr lang="en-US" sz="2400" dirty="0" smtClean="0">
                <a:solidFill>
                  <a:srgbClr val="0000FF"/>
                </a:solidFill>
              </a:rPr>
              <a:t>an inverse rule </a:t>
            </a:r>
            <a:r>
              <a:rPr lang="en-US" sz="2400" dirty="0" smtClean="0"/>
              <a:t>for each of the terms 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,.. r</a:t>
            </a:r>
            <a:r>
              <a:rPr lang="en-US" sz="2400" baseline="-25000" dirty="0" smtClean="0"/>
              <a:t>m</a:t>
            </a:r>
          </a:p>
          <a:p>
            <a:pPr marL="457200" lvl="1" indent="0">
              <a:buNone/>
            </a:pPr>
            <a:r>
              <a:rPr lang="en-US" sz="2400" dirty="0" smtClean="0"/>
              <a:t>    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(…) :- </a:t>
            </a:r>
            <a:r>
              <a:rPr lang="en-US" sz="2400" dirty="0" err="1" smtClean="0"/>
              <a:t>dom</a:t>
            </a:r>
            <a:r>
              <a:rPr lang="en-US" sz="2400" dirty="0" smtClean="0"/>
              <a:t>(x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),</a:t>
            </a:r>
            <a:r>
              <a:rPr lang="en-US" sz="2400" dirty="0" err="1" smtClean="0"/>
              <a:t>dom</a:t>
            </a:r>
            <a:r>
              <a:rPr lang="en-US" sz="2400" dirty="0" smtClean="0"/>
              <a:t>(</a:t>
            </a:r>
            <a:r>
              <a:rPr lang="en-US" sz="2400" dirty="0"/>
              <a:t>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),..</a:t>
            </a:r>
            <a:r>
              <a:rPr lang="en-US" sz="2400" dirty="0" err="1" smtClean="0"/>
              <a:t>dom</a:t>
            </a:r>
            <a:r>
              <a:rPr lang="en-US" sz="2400" dirty="0" smtClean="0"/>
              <a:t>(</a:t>
            </a:r>
            <a:r>
              <a:rPr lang="en-US" sz="2400" dirty="0" err="1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),</a:t>
            </a:r>
            <a:r>
              <a:rPr lang="en-US" sz="2400" dirty="0" err="1"/>
              <a:t>V</a:t>
            </a:r>
            <a:r>
              <a:rPr lang="en-US" sz="2400" baseline="30000" dirty="0" err="1" smtClean="0"/>
              <a:t>b</a:t>
            </a:r>
            <a:r>
              <a:rPr lang="en-US" sz="2400" baseline="30000" dirty="0" smtClean="0"/>
              <a:t>, </a:t>
            </a:r>
            <a:r>
              <a:rPr lang="en-US" sz="2400" baseline="30000" dirty="0"/>
              <a:t>… </a:t>
            </a:r>
            <a:r>
              <a:rPr lang="en-US" sz="2400" baseline="30000" dirty="0" smtClean="0"/>
              <a:t>b, f, ..f</a:t>
            </a:r>
            <a:r>
              <a:rPr lang="en-US" sz="2400" dirty="0" smtClean="0"/>
              <a:t>(x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,..x</a:t>
            </a:r>
            <a:r>
              <a:rPr lang="en-US" sz="2400" baseline="-25000" dirty="0"/>
              <a:t>k</a:t>
            </a:r>
            <a:r>
              <a:rPr lang="en-US" sz="2400" dirty="0" smtClean="0"/>
              <a:t>..x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) </a:t>
            </a:r>
          </a:p>
          <a:p>
            <a:pPr lvl="1"/>
            <a:r>
              <a:rPr lang="en-US" sz="2400" dirty="0" smtClean="0"/>
              <a:t>Add </a:t>
            </a:r>
            <a:r>
              <a:rPr lang="en-US" sz="2400" dirty="0" smtClean="0">
                <a:solidFill>
                  <a:srgbClr val="0000FF"/>
                </a:solidFill>
              </a:rPr>
              <a:t>a </a:t>
            </a:r>
            <a:r>
              <a:rPr lang="en-US" sz="2400" dirty="0" err="1" smtClean="0">
                <a:solidFill>
                  <a:srgbClr val="0000FF"/>
                </a:solidFill>
              </a:rPr>
              <a:t>dom</a:t>
            </a:r>
            <a:r>
              <a:rPr lang="en-US" sz="2400" dirty="0" smtClean="0">
                <a:solidFill>
                  <a:srgbClr val="0000FF"/>
                </a:solidFill>
              </a:rPr>
              <a:t> rule </a:t>
            </a:r>
            <a:r>
              <a:rPr lang="en-US" sz="2400" dirty="0" smtClean="0"/>
              <a:t>for every free variable x</a:t>
            </a:r>
            <a:r>
              <a:rPr lang="en-US" sz="2400" baseline="-25000" dirty="0" smtClean="0"/>
              <a:t>k+1</a:t>
            </a:r>
            <a:r>
              <a:rPr lang="en-US" sz="2400" dirty="0" smtClean="0"/>
              <a:t>,…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n</a:t>
            </a:r>
            <a:endParaRPr lang="en-US" sz="2400" baseline="-25000" dirty="0" smtClean="0"/>
          </a:p>
          <a:p>
            <a:pPr marL="457200" lvl="1" indent="0">
              <a:buNone/>
            </a:pPr>
            <a:r>
              <a:rPr lang="en-US" sz="2400" dirty="0" smtClean="0"/>
              <a:t>     </a:t>
            </a:r>
            <a:r>
              <a:rPr lang="en-US" sz="2400" dirty="0" err="1" smtClean="0"/>
              <a:t>dom</a:t>
            </a:r>
            <a:r>
              <a:rPr lang="en-US" sz="2400" dirty="0" smtClean="0"/>
              <a:t>(</a:t>
            </a:r>
            <a:r>
              <a:rPr lang="en-US" sz="2400" dirty="0"/>
              <a:t>x</a:t>
            </a:r>
            <a:r>
              <a:rPr lang="en-US" sz="2400" baseline="-25000" dirty="0" smtClean="0"/>
              <a:t>j</a:t>
            </a:r>
            <a:r>
              <a:rPr lang="en-US" sz="2400" dirty="0" smtClean="0"/>
              <a:t>) </a:t>
            </a:r>
            <a:r>
              <a:rPr lang="en-US" sz="2400" dirty="0"/>
              <a:t>:- </a:t>
            </a:r>
            <a:r>
              <a:rPr lang="en-US" sz="2400" dirty="0" err="1"/>
              <a:t>d</a:t>
            </a:r>
            <a:r>
              <a:rPr lang="en-US" sz="2400" dirty="0" err="1" smtClean="0"/>
              <a:t>om</a:t>
            </a:r>
            <a:r>
              <a:rPr lang="en-US" sz="2400" dirty="0" smtClean="0"/>
              <a:t>(x</a:t>
            </a:r>
            <a:r>
              <a:rPr lang="en-US" sz="2400" baseline="-25000" dirty="0" smtClean="0"/>
              <a:t>1</a:t>
            </a:r>
            <a:r>
              <a:rPr lang="en-US" sz="2400" dirty="0"/>
              <a:t>), </a:t>
            </a:r>
            <a:r>
              <a:rPr lang="en-US" sz="2400" dirty="0" err="1"/>
              <a:t>d</a:t>
            </a:r>
            <a:r>
              <a:rPr lang="en-US" sz="2400" dirty="0" err="1" smtClean="0"/>
              <a:t>om</a:t>
            </a:r>
            <a:r>
              <a:rPr lang="en-US" sz="2400" dirty="0" smtClean="0"/>
              <a:t>(x</a:t>
            </a:r>
            <a:r>
              <a:rPr lang="en-US" sz="2400" baseline="-25000" dirty="0" smtClean="0"/>
              <a:t>2</a:t>
            </a:r>
            <a:r>
              <a:rPr lang="en-US" sz="2400" dirty="0"/>
              <a:t>),.</a:t>
            </a:r>
            <a:r>
              <a:rPr lang="en-US" sz="2400" dirty="0" smtClean="0"/>
              <a:t>.</a:t>
            </a:r>
            <a:r>
              <a:rPr lang="en-US" sz="2400" dirty="0" err="1" smtClean="0"/>
              <a:t>dom</a:t>
            </a:r>
            <a:r>
              <a:rPr lang="en-US" sz="2400" dirty="0" smtClean="0"/>
              <a:t>(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),</a:t>
            </a:r>
            <a:r>
              <a:rPr lang="en-US" sz="2400" dirty="0" err="1"/>
              <a:t>V</a:t>
            </a:r>
            <a:r>
              <a:rPr lang="en-US" sz="2400" baseline="30000" dirty="0" err="1" smtClean="0"/>
              <a:t>b</a:t>
            </a:r>
            <a:r>
              <a:rPr lang="en-US" sz="2400" baseline="30000" dirty="0" smtClean="0"/>
              <a:t>, </a:t>
            </a:r>
            <a:r>
              <a:rPr lang="en-US" sz="2400" baseline="30000" dirty="0"/>
              <a:t>… </a:t>
            </a:r>
            <a:r>
              <a:rPr lang="en-US" sz="2400" baseline="30000" dirty="0" smtClean="0"/>
              <a:t>b, f,…f</a:t>
            </a:r>
            <a:r>
              <a:rPr lang="en-US" sz="2400" dirty="0" smtClean="0"/>
              <a:t>(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,..x</a:t>
            </a:r>
            <a:r>
              <a:rPr lang="en-US" sz="2400" baseline="-25000" dirty="0"/>
              <a:t>k</a:t>
            </a:r>
            <a:r>
              <a:rPr lang="en-US" sz="2400" dirty="0"/>
              <a:t>..x</a:t>
            </a:r>
            <a:r>
              <a:rPr lang="en-US" sz="2400" baseline="-25000" dirty="0"/>
              <a:t>n</a:t>
            </a:r>
            <a:r>
              <a:rPr lang="en-US" sz="2400" dirty="0" smtClean="0"/>
              <a:t>)</a:t>
            </a:r>
          </a:p>
          <a:p>
            <a:pPr marL="457200" lvl="1" indent="0">
              <a:buClr>
                <a:schemeClr val="accent3"/>
              </a:buClr>
              <a:buNone/>
            </a:pPr>
            <a:endParaRPr lang="en-US" sz="2400" dirty="0"/>
          </a:p>
          <a:p>
            <a:pPr>
              <a:buClr>
                <a:schemeClr val="accent3"/>
              </a:buClr>
            </a:pPr>
            <a:r>
              <a:rPr lang="en-US" sz="2400" dirty="0" smtClean="0"/>
              <a:t>For every constant c in the query add </a:t>
            </a:r>
            <a:r>
              <a:rPr lang="en-US" sz="2400" dirty="0" smtClean="0">
                <a:solidFill>
                  <a:srgbClr val="0000FF"/>
                </a:solidFill>
              </a:rPr>
              <a:t>a rule</a:t>
            </a:r>
          </a:p>
          <a:p>
            <a:pPr marL="0" indent="0">
              <a:buClr>
                <a:schemeClr val="accent3"/>
              </a:buClr>
              <a:buNone/>
            </a:pPr>
            <a:r>
              <a:rPr lang="en-US" sz="2400" dirty="0"/>
              <a:t>	</a:t>
            </a:r>
            <a:r>
              <a:rPr lang="en-US" sz="2400" dirty="0" err="1" smtClean="0"/>
              <a:t>dom</a:t>
            </a:r>
            <a:r>
              <a:rPr lang="en-US" sz="2400" dirty="0" smtClean="0"/>
              <a:t>(c) :- </a:t>
            </a:r>
          </a:p>
          <a:p>
            <a:pPr marL="0" indent="0">
              <a:buClr>
                <a:schemeClr val="accent3"/>
              </a:buClr>
              <a:buNone/>
            </a:pPr>
            <a:endParaRPr lang="en-US" sz="2400" dirty="0" smtClean="0"/>
          </a:p>
          <a:p>
            <a:pPr marL="0" indent="0">
              <a:buClr>
                <a:schemeClr val="accent3"/>
              </a:buClr>
              <a:buNone/>
            </a:pPr>
            <a:r>
              <a:rPr lang="en-US" sz="2400" dirty="0" smtClean="0"/>
              <a:t>The query is evaluated on the </a:t>
            </a:r>
            <a:r>
              <a:rPr lang="en-US" sz="2400" dirty="0" smtClean="0">
                <a:solidFill>
                  <a:schemeClr val="accent3"/>
                </a:solidFill>
              </a:rPr>
              <a:t>resulted </a:t>
            </a:r>
            <a:r>
              <a:rPr lang="en-US" sz="2400" dirty="0" err="1" smtClean="0">
                <a:solidFill>
                  <a:schemeClr val="accent3"/>
                </a:solidFill>
              </a:rPr>
              <a:t>Datalog</a:t>
            </a:r>
            <a:r>
              <a:rPr lang="en-US" sz="2400" dirty="0" smtClean="0">
                <a:solidFill>
                  <a:schemeClr val="accent3"/>
                </a:solidFill>
              </a:rPr>
              <a:t> program</a:t>
            </a:r>
            <a:endParaRPr lang="en-US" sz="2400" dirty="0">
              <a:solidFill>
                <a:schemeClr val="accent3"/>
              </a:solidFill>
            </a:endParaRPr>
          </a:p>
          <a:p>
            <a:pPr lvl="1">
              <a:buClr>
                <a:schemeClr val="accent3"/>
              </a:buClr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117229" y="663079"/>
            <a:ext cx="2894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[</a:t>
            </a:r>
            <a:r>
              <a:rPr lang="en-US" sz="2400" dirty="0" err="1" smtClean="0">
                <a:ea typeface="MS PGothic" charset="0"/>
                <a:cs typeface="MS PGothic" charset="0"/>
              </a:rPr>
              <a:t>Duschka</a:t>
            </a:r>
            <a:r>
              <a:rPr lang="en-US" sz="2200" dirty="0" smtClean="0"/>
              <a:t> </a:t>
            </a:r>
            <a:r>
              <a:rPr lang="en-US" sz="2200" dirty="0"/>
              <a:t>&amp; </a:t>
            </a:r>
            <a:r>
              <a:rPr lang="en-US" sz="2200" dirty="0" smtClean="0"/>
              <a:t>al 2000]</a:t>
            </a:r>
            <a:endParaRPr lang="en-US" sz="2200" dirty="0"/>
          </a:p>
        </p:txBody>
      </p:sp>
      <p:sp>
        <p:nvSpPr>
          <p:cNvPr id="7" name="AutoShape 40"/>
          <p:cNvSpPr>
            <a:spLocks/>
          </p:cNvSpPr>
          <p:nvPr/>
        </p:nvSpPr>
        <p:spPr bwMode="auto">
          <a:xfrm rot="5400000" flipH="1" flipV="1">
            <a:off x="1547664" y="1854116"/>
            <a:ext cx="144016" cy="576064"/>
          </a:xfrm>
          <a:prstGeom prst="rightBrace">
            <a:avLst>
              <a:gd name="adj1" fmla="val 44444"/>
              <a:gd name="adj2" fmla="val 50000"/>
            </a:avLst>
          </a:prstGeom>
          <a:noFill/>
          <a:ln w="6350" cmpd="sng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75656" y="1700808"/>
            <a:ext cx="91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k times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6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Recursive Plans to the Rescue</a:t>
            </a:r>
            <a:endParaRPr lang="en-US" dirty="0">
              <a:ea typeface="+mj-ea"/>
            </a:endParaRPr>
          </a:p>
        </p:txBody>
      </p:sp>
      <p:graphicFrame>
        <p:nvGraphicFramePr>
          <p:cNvPr id="10552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766981"/>
              </p:ext>
            </p:extLst>
          </p:nvPr>
        </p:nvGraphicFramePr>
        <p:xfrm>
          <a:off x="263525" y="1831975"/>
          <a:ext cx="7732713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32" name="Équation" r:id="rId4" imgW="3543300" imgH="736600" progId="Equation.3">
                  <p:embed/>
                </p:oleObj>
              </mc:Choice>
              <mc:Fallback>
                <p:oleObj name="Équation" r:id="rId4" imgW="35433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" y="1831975"/>
                        <a:ext cx="7732713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708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AQUV for other Languages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7688" y="1268760"/>
            <a:ext cx="8686800" cy="517403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Rewriting language plays a key role:</a:t>
            </a:r>
          </a:p>
          <a:p>
            <a:r>
              <a:rPr lang="en-US" sz="2400" dirty="0" smtClean="0"/>
              <a:t>The maximal contained expression depends of it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800" dirty="0" smtClean="0"/>
              <a:t>Works considering other rewriting languages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Object </a:t>
            </a:r>
            <a:r>
              <a:rPr lang="en-US" sz="2400" dirty="0"/>
              <a:t>query languages (OQL) (Florescu 96)</a:t>
            </a:r>
          </a:p>
          <a:p>
            <a:pPr lvl="2">
              <a:buClr>
                <a:schemeClr val="accent3"/>
              </a:buClr>
            </a:pPr>
            <a:endParaRPr lang="en-US" dirty="0" smtClean="0"/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Views with binding patters </a:t>
            </a:r>
            <a:r>
              <a:rPr lang="en-US" sz="2400" dirty="0"/>
              <a:t>(Rajaraman 95</a:t>
            </a:r>
            <a:r>
              <a:rPr lang="en-US" sz="2400" dirty="0" smtClean="0"/>
              <a:t>)</a:t>
            </a:r>
          </a:p>
          <a:p>
            <a:pPr lvl="2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dirty="0" smtClean="0"/>
              <a:t>Describe sources such as Web services, Web Forms</a:t>
            </a:r>
          </a:p>
          <a:p>
            <a:pPr marL="914400" lvl="2" indent="0">
              <a:buClr>
                <a:schemeClr val="accent3"/>
              </a:buClr>
              <a:buNone/>
            </a:pPr>
            <a:endParaRPr lang="en-US" dirty="0" smtClean="0"/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Conjunctive Queries with integrity constraints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lèche droite 3"/>
          <p:cNvSpPr/>
          <p:nvPr/>
        </p:nvSpPr>
        <p:spPr>
          <a:xfrm>
            <a:off x="179512" y="5301208"/>
            <a:ext cx="432048" cy="50405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44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Integrity Constraints with LAV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3122" name="Text Box 3"/>
          <p:cNvSpPr txBox="1">
            <a:spLocks noChangeArrowheads="1"/>
          </p:cNvSpPr>
          <p:nvPr/>
        </p:nvSpPr>
        <p:spPr bwMode="auto">
          <a:xfrm>
            <a:off x="1475656" y="1412776"/>
            <a:ext cx="7575550" cy="51911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Schedule(airline, </a:t>
            </a:r>
            <a:r>
              <a:rPr lang="en-US" sz="2800" dirty="0" err="1">
                <a:latin typeface="Arial" charset="0"/>
                <a:ea typeface="MS PGothic" charset="0"/>
                <a:cs typeface="MS PGothic" charset="0"/>
              </a:rPr>
              <a:t>flightNum</a:t>
            </a: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, date, pilot, aircraft)</a:t>
            </a:r>
          </a:p>
        </p:txBody>
      </p:sp>
      <p:sp>
        <p:nvSpPr>
          <p:cNvPr id="133123" name="Text Box 4"/>
          <p:cNvSpPr txBox="1">
            <a:spLocks noChangeArrowheads="1"/>
          </p:cNvSpPr>
          <p:nvPr/>
        </p:nvSpPr>
        <p:spPr bwMode="auto">
          <a:xfrm>
            <a:off x="1475656" y="1916832"/>
            <a:ext cx="65579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chemeClr val="hlink"/>
                </a:solidFill>
                <a:latin typeface="Arial" charset="0"/>
                <a:ea typeface="MS PGothic" charset="0"/>
                <a:cs typeface="MS PGothic" charset="0"/>
              </a:rPr>
              <a:t>Functional dependencies:</a:t>
            </a:r>
            <a:endParaRPr lang="en-US" sz="2800" dirty="0">
              <a:latin typeface="Arial" charset="0"/>
              <a:ea typeface="MS PGothic" charset="0"/>
              <a:cs typeface="MS PGothic" charset="0"/>
            </a:endParaRPr>
          </a:p>
          <a:p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   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</a:rPr>
              <a:t>Pilot 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  <a:sym typeface="Symbol" charset="0"/>
              </a:rPr>
              <a:t> Airline   and   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</a:rPr>
              <a:t>Aircraft 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  <a:sym typeface="Symbol" charset="0"/>
              </a:rPr>
              <a:t> Airline</a:t>
            </a:r>
            <a:endParaRPr lang="en-US" sz="2800" dirty="0">
              <a:latin typeface="Arial" charset="0"/>
              <a:ea typeface="MS PGothic" charset="0"/>
              <a:cs typeface="MS PGothic" charset="0"/>
              <a:sym typeface="Symbol" charset="0"/>
            </a:endParaRPr>
          </a:p>
        </p:txBody>
      </p:sp>
      <p:sp>
        <p:nvSpPr>
          <p:cNvPr id="441349" name="Text Box 5"/>
          <p:cNvSpPr txBox="1">
            <a:spLocks noChangeArrowheads="1"/>
          </p:cNvSpPr>
          <p:nvPr/>
        </p:nvSpPr>
        <p:spPr bwMode="auto">
          <a:xfrm>
            <a:off x="317500" y="3717032"/>
            <a:ext cx="8826500" cy="5232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i="1" dirty="0" smtClean="0">
                <a:latin typeface="Arial" charset="0"/>
                <a:ea typeface="MS PGothic" charset="0"/>
                <a:cs typeface="MS PGothic" charset="0"/>
              </a:rPr>
              <a:t>S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</a:rPr>
              <a:t>(</a:t>
            </a:r>
            <a:r>
              <a:rPr lang="en-US" sz="2800" i="1" dirty="0" err="1">
                <a:latin typeface="Arial" charset="0"/>
                <a:ea typeface="MS PGothic" charset="0"/>
                <a:cs typeface="MS PGothic" charset="0"/>
              </a:rPr>
              <a:t>date,pilot,aircraft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</a:rPr>
              <a:t>) </a:t>
            </a:r>
            <a:r>
              <a:rPr lang="en-US" sz="2800" i="1" dirty="0" smtClean="0">
                <a:latin typeface="Arial" charset="0"/>
                <a:ea typeface="MS PGothic" charset="0"/>
                <a:cs typeface="MS PGothic" charset="0"/>
                <a:sym typeface="Symbol" charset="0"/>
              </a:rPr>
              <a:t>schedule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  <a:sym typeface="Symbol" charset="0"/>
              </a:rPr>
              <a:t>(</a:t>
            </a:r>
            <a:r>
              <a:rPr lang="en-US" sz="2800" i="1" dirty="0" err="1">
                <a:latin typeface="Arial" charset="0"/>
                <a:ea typeface="MS PGothic" charset="0"/>
                <a:cs typeface="MS PGothic" charset="0"/>
                <a:sym typeface="Symbol" charset="0"/>
              </a:rPr>
              <a:t>a,fN,date,pilot,aircraft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  <a:sym typeface="Symbol" charset="0"/>
              </a:rPr>
              <a:t>)</a:t>
            </a:r>
          </a:p>
        </p:txBody>
      </p:sp>
      <p:sp>
        <p:nvSpPr>
          <p:cNvPr id="441350" name="Text Box 6"/>
          <p:cNvSpPr txBox="1">
            <a:spLocks noChangeArrowheads="1"/>
          </p:cNvSpPr>
          <p:nvPr/>
        </p:nvSpPr>
        <p:spPr bwMode="auto">
          <a:xfrm>
            <a:off x="317500" y="4543425"/>
            <a:ext cx="7526338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chemeClr val="hlink"/>
                </a:solidFill>
                <a:latin typeface="Arial" charset="0"/>
                <a:ea typeface="MS PGothic" charset="0"/>
                <a:cs typeface="MS PGothic" charset="0"/>
              </a:rPr>
              <a:t>Query:</a:t>
            </a: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 (pilots in same airline as Mike)</a:t>
            </a:r>
          </a:p>
          <a:p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   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</a:rPr>
              <a:t>q(p) :- schedule(</a:t>
            </a:r>
            <a:r>
              <a:rPr lang="en-US" sz="2800" i="1" dirty="0" err="1">
                <a:solidFill>
                  <a:schemeClr val="hlink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US" sz="2800" i="1" dirty="0" err="1">
                <a:latin typeface="Arial" charset="0"/>
                <a:ea typeface="MS PGothic" charset="0"/>
                <a:cs typeface="MS PGothic" charset="0"/>
              </a:rPr>
              <a:t>,fN,date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</a:rPr>
              <a:t>,</a:t>
            </a:r>
            <a:r>
              <a:rPr lang="ja-JP" altLang="en-US" sz="2800" i="1" dirty="0">
                <a:latin typeface="Arial" charset="0"/>
                <a:ea typeface="MS PGothic" charset="0"/>
                <a:cs typeface="MS PGothic" charset="0"/>
              </a:rPr>
              <a:t>”</a:t>
            </a:r>
            <a:r>
              <a:rPr lang="en-US" altLang="ja-JP" sz="2800" i="1" dirty="0">
                <a:latin typeface="Arial" charset="0"/>
                <a:ea typeface="MS PGothic" charset="0"/>
                <a:cs typeface="MS PGothic" charset="0"/>
              </a:rPr>
              <a:t>mike</a:t>
            </a:r>
            <a:r>
              <a:rPr lang="ja-JP" altLang="en-US" sz="2800" i="1" dirty="0">
                <a:latin typeface="Arial" charset="0"/>
                <a:ea typeface="MS PGothic" charset="0"/>
                <a:cs typeface="MS PGothic" charset="0"/>
              </a:rPr>
              <a:t>”</a:t>
            </a:r>
            <a:r>
              <a:rPr lang="en-US" altLang="ja-JP" sz="2800" i="1" dirty="0">
                <a:latin typeface="Arial" charset="0"/>
                <a:ea typeface="MS PGothic" charset="0"/>
                <a:cs typeface="MS PGothic" charset="0"/>
              </a:rPr>
              <a:t>,aircraft)</a:t>
            </a:r>
          </a:p>
          <a:p>
            <a:r>
              <a:rPr lang="en-US" sz="2800" i="1" dirty="0">
                <a:latin typeface="Arial" charset="0"/>
                <a:ea typeface="MS PGothic" charset="0"/>
                <a:cs typeface="MS PGothic" charset="0"/>
              </a:rPr>
              <a:t>              schedule(</a:t>
            </a:r>
            <a:r>
              <a:rPr lang="en-US" sz="2800" i="1" dirty="0" err="1">
                <a:solidFill>
                  <a:schemeClr val="hlink"/>
                </a:solidFill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US" sz="2800" i="1" dirty="0" err="1">
                <a:latin typeface="Arial" charset="0"/>
                <a:ea typeface="MS PGothic" charset="0"/>
                <a:cs typeface="MS PGothic" charset="0"/>
              </a:rPr>
              <a:t>,f,d,p,</a:t>
            </a:r>
            <a:r>
              <a:rPr lang="en-US" sz="2800" i="1" dirty="0" err="1" smtClean="0">
                <a:latin typeface="Arial" charset="0"/>
                <a:ea typeface="MS PGothic" charset="0"/>
                <a:cs typeface="MS PGothic" charset="0"/>
              </a:rPr>
              <a:t>a</a:t>
            </a:r>
            <a:r>
              <a:rPr lang="en-US" sz="2800" i="1" dirty="0" smtClean="0">
                <a:latin typeface="Arial" charset="0"/>
                <a:ea typeface="MS PGothic" charset="0"/>
                <a:cs typeface="MS PGothic" charset="0"/>
              </a:rPr>
              <a:t>’)</a:t>
            </a:r>
            <a:endParaRPr lang="en-US" sz="2800" i="1" dirty="0">
              <a:latin typeface="Arial" charset="0"/>
              <a:ea typeface="MS PGothic" charset="0"/>
              <a:cs typeface="MS PGothic" charset="0"/>
            </a:endParaRPr>
          </a:p>
          <a:p>
            <a:endParaRPr lang="en-US" sz="2800" i="1" dirty="0">
              <a:solidFill>
                <a:srgbClr val="800080"/>
              </a:solidFill>
              <a:latin typeface="Arial" charset="0"/>
              <a:ea typeface="MS PGothic" charset="0"/>
              <a:cs typeface="MS PGothic" charset="0"/>
            </a:endParaRPr>
          </a:p>
          <a:p>
            <a:r>
              <a:rPr lang="en-US" sz="2800" i="1" dirty="0">
                <a:latin typeface="Arial" charset="0"/>
                <a:ea typeface="MS PGothic" charset="0"/>
                <a:cs typeface="MS PGothic" charset="0"/>
              </a:rPr>
              <a:t>Without functional dependencies, no answers!</a:t>
            </a:r>
            <a:endParaRPr lang="en-US" sz="2800" dirty="0">
              <a:latin typeface="Arial" charset="0"/>
              <a:ea typeface="MS PGothic" charset="0"/>
              <a:cs typeface="MS PGothic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29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9" grpId="0" animBg="1"/>
      <p:bldP spid="44135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746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But We Do Have Answers…</a:t>
            </a:r>
          </a:p>
        </p:txBody>
      </p:sp>
      <p:graphicFrame>
        <p:nvGraphicFramePr>
          <p:cNvPr id="443395" name="Group 3"/>
          <p:cNvGraphicFramePr>
            <a:graphicFrameLocks noGrp="1"/>
          </p:cNvGraphicFramePr>
          <p:nvPr/>
        </p:nvGraphicFramePr>
        <p:xfrm>
          <a:off x="1524000" y="1752600"/>
          <a:ext cx="5867400" cy="3098801"/>
        </p:xfrm>
        <a:graphic>
          <a:graphicData uri="http://schemas.openxmlformats.org/drawingml/2006/table">
            <a:tbl>
              <a:tblPr/>
              <a:tblGrid>
                <a:gridCol w="1955800"/>
                <a:gridCol w="1955800"/>
                <a:gridCol w="1955800"/>
              </a:tblGrid>
              <a:tr h="619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Pilot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Aircraft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1/1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5/2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Ann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0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1/3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Ann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4/3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John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6705600" y="2743200"/>
            <a:ext cx="1066800" cy="533400"/>
            <a:chOff x="4224" y="1728"/>
            <a:chExt cx="672" cy="336"/>
          </a:xfrm>
        </p:grpSpPr>
        <p:sp>
          <p:nvSpPr>
            <p:cNvPr id="135206" name="Line 30"/>
            <p:cNvSpPr>
              <a:spLocks noChangeShapeType="1"/>
            </p:cNvSpPr>
            <p:nvPr/>
          </p:nvSpPr>
          <p:spPr bwMode="auto">
            <a:xfrm flipH="1" flipV="1">
              <a:off x="4224" y="1728"/>
              <a:ext cx="672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207" name="Line 31"/>
            <p:cNvSpPr>
              <a:spLocks noChangeShapeType="1"/>
            </p:cNvSpPr>
            <p:nvPr/>
          </p:nvSpPr>
          <p:spPr bwMode="auto">
            <a:xfrm flipH="1">
              <a:off x="4272" y="1872"/>
              <a:ext cx="62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3424" name="Text Box 32"/>
          <p:cNvSpPr txBox="1">
            <a:spLocks noChangeArrowheads="1"/>
          </p:cNvSpPr>
          <p:nvPr/>
        </p:nvSpPr>
        <p:spPr bwMode="auto">
          <a:xfrm>
            <a:off x="1355725" y="5103813"/>
            <a:ext cx="6330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800">
                <a:latin typeface="Arial" charset="0"/>
                <a:ea typeface="MS PGothic" charset="0"/>
                <a:cs typeface="MS PGothic" charset="0"/>
              </a:rPr>
              <a:t>Mike and Ann work for the same airline</a:t>
            </a:r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6781800" y="4114800"/>
            <a:ext cx="1066800" cy="533400"/>
            <a:chOff x="4224" y="1728"/>
            <a:chExt cx="672" cy="336"/>
          </a:xfrm>
        </p:grpSpPr>
        <p:sp>
          <p:nvSpPr>
            <p:cNvPr id="135204" name="Line 34"/>
            <p:cNvSpPr>
              <a:spLocks noChangeShapeType="1"/>
            </p:cNvSpPr>
            <p:nvPr/>
          </p:nvSpPr>
          <p:spPr bwMode="auto">
            <a:xfrm flipH="1" flipV="1">
              <a:off x="4224" y="1728"/>
              <a:ext cx="672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205" name="Line 35"/>
            <p:cNvSpPr>
              <a:spLocks noChangeShapeType="1"/>
            </p:cNvSpPr>
            <p:nvPr/>
          </p:nvSpPr>
          <p:spPr bwMode="auto">
            <a:xfrm flipH="1">
              <a:off x="4272" y="1872"/>
              <a:ext cx="62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3428" name="Text Box 36"/>
          <p:cNvSpPr txBox="1">
            <a:spLocks noChangeArrowheads="1"/>
          </p:cNvSpPr>
          <p:nvPr/>
        </p:nvSpPr>
        <p:spPr bwMode="auto">
          <a:xfrm>
            <a:off x="1355725" y="5622925"/>
            <a:ext cx="6332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800">
                <a:latin typeface="Arial" charset="0"/>
                <a:ea typeface="MS PGothic" charset="0"/>
                <a:cs typeface="MS PGothic" charset="0"/>
              </a:rPr>
              <a:t>111 and 222 belong to the same airline</a:t>
            </a: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6934200" y="3505200"/>
            <a:ext cx="1066800" cy="533400"/>
            <a:chOff x="4224" y="1728"/>
            <a:chExt cx="672" cy="336"/>
          </a:xfrm>
        </p:grpSpPr>
        <p:sp>
          <p:nvSpPr>
            <p:cNvPr id="135202" name="Line 38"/>
            <p:cNvSpPr>
              <a:spLocks noChangeShapeType="1"/>
            </p:cNvSpPr>
            <p:nvPr/>
          </p:nvSpPr>
          <p:spPr bwMode="auto">
            <a:xfrm flipH="1" flipV="1">
              <a:off x="4224" y="1728"/>
              <a:ext cx="672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203" name="Line 39"/>
            <p:cNvSpPr>
              <a:spLocks noChangeShapeType="1"/>
            </p:cNvSpPr>
            <p:nvPr/>
          </p:nvSpPr>
          <p:spPr bwMode="auto">
            <a:xfrm flipH="1">
              <a:off x="4272" y="1872"/>
              <a:ext cx="62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3432" name="Text Box 40"/>
          <p:cNvSpPr txBox="1">
            <a:spLocks noChangeArrowheads="1"/>
          </p:cNvSpPr>
          <p:nvPr/>
        </p:nvSpPr>
        <p:spPr bwMode="auto">
          <a:xfrm>
            <a:off x="1355725" y="6142038"/>
            <a:ext cx="6891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800">
                <a:latin typeface="Arial" charset="0"/>
                <a:ea typeface="MS PGothic" charset="0"/>
                <a:cs typeface="MS PGothic" charset="0"/>
              </a:rPr>
              <a:t>John and Ann work for the same airline, …</a:t>
            </a:r>
          </a:p>
        </p:txBody>
      </p:sp>
    </p:spTree>
    <p:extLst>
      <p:ext uri="{BB962C8B-B14F-4D97-AF65-F5344CB8AC3E}">
        <p14:creationId xmlns:p14="http://schemas.microsoft.com/office/powerpoint/2010/main" val="233774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424" grpId="0"/>
      <p:bldP spid="443428" grpId="0"/>
      <p:bldP spid="44343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a typeface="+mj-ea"/>
                <a:cs typeface="+mj-cs"/>
              </a:rPr>
              <a:t>No Limit to Rewriting Size</a:t>
            </a:r>
            <a:endParaRPr lang="en-US">
              <a:ea typeface="+mj-ea"/>
              <a:cs typeface="+mj-cs"/>
            </a:endParaRPr>
          </a:p>
        </p:txBody>
      </p:sp>
      <p:graphicFrame>
        <p:nvGraphicFramePr>
          <p:cNvPr id="137218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47102"/>
              </p:ext>
            </p:extLst>
          </p:nvPr>
        </p:nvGraphicFramePr>
        <p:xfrm>
          <a:off x="971600" y="1700808"/>
          <a:ext cx="6477000" cy="237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1" name="Équation" r:id="rId4" imgW="2425700" imgH="889000" progId="Equation.3">
                  <p:embed/>
                </p:oleObj>
              </mc:Choice>
              <mc:Fallback>
                <p:oleObj name="Équation" r:id="rId4" imgW="24257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700808"/>
                        <a:ext cx="6477000" cy="237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19" name="Text Box 4"/>
          <p:cNvSpPr txBox="1">
            <a:spLocks noChangeArrowheads="1"/>
          </p:cNvSpPr>
          <p:nvPr/>
        </p:nvSpPr>
        <p:spPr bwMode="auto">
          <a:xfrm>
            <a:off x="588963" y="4911725"/>
            <a:ext cx="729297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Does this sound familiar?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Recursive plans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98599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a typeface="+mj-ea"/>
                <a:cs typeface="+mj-cs"/>
              </a:rPr>
              <a:t>Recursive Plan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556792"/>
            <a:ext cx="8229600" cy="4525963"/>
          </a:xfrm>
        </p:spPr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rPr>
              <a:t>Start with inverse rules and get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rPr>
              <a:t>:</a:t>
            </a:r>
          </a:p>
          <a:p>
            <a:endParaRPr lang="en-US" sz="2800" dirty="0">
              <a:solidFill>
                <a:srgbClr val="000000"/>
              </a:solidFill>
              <a:latin typeface="Arial" charset="0"/>
              <a:ea typeface="MS PGothic" charset="0"/>
              <a:cs typeface="MS PGothic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 smtClean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rPr>
              <a:t>But 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rPr>
              <a:t>we know that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rPr>
              <a:t>:</a:t>
            </a:r>
            <a:endParaRPr lang="en-US" sz="2800" dirty="0">
              <a:solidFill>
                <a:srgbClr val="000000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graphicFrame>
        <p:nvGraphicFramePr>
          <p:cNvPr id="139266" name="Object 92"/>
          <p:cNvGraphicFramePr>
            <a:graphicFrameLocks noChangeAspect="1"/>
          </p:cNvGraphicFramePr>
          <p:nvPr/>
        </p:nvGraphicFramePr>
        <p:xfrm>
          <a:off x="381000" y="2286000"/>
          <a:ext cx="8312150" cy="17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2" name="Equation" r:id="rId4" imgW="4064000" imgH="863600" progId="Equation.3">
                  <p:embed/>
                </p:oleObj>
              </mc:Choice>
              <mc:Fallback>
                <p:oleObj name="Equation" r:id="rId4" imgW="40640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86000"/>
                        <a:ext cx="8312150" cy="176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8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299129"/>
              </p:ext>
            </p:extLst>
          </p:nvPr>
        </p:nvGraphicFramePr>
        <p:xfrm>
          <a:off x="467544" y="4960894"/>
          <a:ext cx="4896544" cy="1276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3" name="Équation" r:id="rId6" imgW="2438400" imgH="635000" progId="Equation.3">
                  <p:embed/>
                </p:oleObj>
              </mc:Choice>
              <mc:Fallback>
                <p:oleObj name="Équation" r:id="rId6" imgW="24384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960894"/>
                        <a:ext cx="4896544" cy="12764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24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The </a:t>
            </a:r>
            <a:r>
              <a:rPr lang="en-US" i="1" dirty="0" smtClean="0">
                <a:ea typeface="+mj-ea"/>
                <a:cs typeface="+mj-cs"/>
              </a:rPr>
              <a:t>e</a:t>
            </a:r>
            <a:r>
              <a:rPr lang="en-US" dirty="0" smtClean="0">
                <a:ea typeface="+mj-ea"/>
                <a:cs typeface="+mj-cs"/>
              </a:rPr>
              <a:t> relation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4131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Let</a:t>
            </a:r>
            <a:r>
              <a:rPr lang="ja-JP" altLang="en-US">
                <a:latin typeface="Calibri" charset="0"/>
                <a:ea typeface="MS PGothic" charset="0"/>
                <a:cs typeface="MS PGothic" charset="0"/>
              </a:rPr>
              <a:t>’</a:t>
            </a:r>
            <a:r>
              <a:rPr lang="en-US" altLang="ja-JP">
                <a:latin typeface="Calibri" charset="0"/>
              </a:rPr>
              <a:t>s define a relation </a:t>
            </a:r>
            <a:r>
              <a:rPr lang="en-US" altLang="ja-JP" i="1">
                <a:latin typeface="Calibri" charset="0"/>
              </a:rPr>
              <a:t>e(X,Y)</a:t>
            </a:r>
            <a:r>
              <a:rPr lang="en-US" altLang="ja-JP">
                <a:latin typeface="Calibri" charset="0"/>
              </a:rPr>
              <a:t> that stores all pairs that are actually equal.</a:t>
            </a:r>
          </a:p>
          <a:p>
            <a:pPr eaLnBrk="1" hangingPunct="1"/>
            <a:r>
              <a:rPr lang="en-US" i="1">
                <a:latin typeface="Calibri" charset="0"/>
              </a:rPr>
              <a:t>e(x,x)</a:t>
            </a:r>
            <a:r>
              <a:rPr lang="en-US">
                <a:latin typeface="Calibri" charset="0"/>
              </a:rPr>
              <a:t> – holds for every 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.</a:t>
            </a:r>
          </a:p>
          <a:p>
            <a:pPr eaLnBrk="1" hangingPunct="1"/>
            <a:r>
              <a:rPr lang="en-US">
                <a:latin typeface="Calibri" charset="0"/>
              </a:rPr>
              <a:t>The other rules for inferring </a:t>
            </a:r>
            <a:r>
              <a:rPr lang="en-US" i="1">
                <a:latin typeface="Calibri" charset="0"/>
              </a:rPr>
              <a:t>e(X,Y)</a:t>
            </a:r>
            <a:r>
              <a:rPr lang="en-US">
                <a:latin typeface="Calibri" charset="0"/>
              </a:rPr>
              <a:t> are derived from the functional dependencies. </a:t>
            </a:r>
          </a:p>
          <a:p>
            <a:pPr eaLnBrk="1" hangingPunct="1"/>
            <a:r>
              <a:rPr lang="en-US">
                <a:latin typeface="Calibri" charset="0"/>
              </a:rPr>
              <a:t>Add: </a:t>
            </a:r>
            <a:r>
              <a:rPr lang="en-US" i="1">
                <a:latin typeface="Calibri" charset="0"/>
              </a:rPr>
              <a:t>e(X,Y) </a:t>
            </a:r>
            <a:r>
              <a:rPr lang="en-US">
                <a:latin typeface="Calibri" charset="0"/>
              </a:rPr>
              <a:t>:- </a:t>
            </a:r>
            <a:r>
              <a:rPr lang="en-US" i="1">
                <a:latin typeface="Calibri" charset="0"/>
              </a:rPr>
              <a:t>e(X,Z)</a:t>
            </a:r>
            <a:r>
              <a:rPr lang="en-US">
                <a:latin typeface="Calibri" charset="0"/>
              </a:rPr>
              <a:t>, </a:t>
            </a:r>
            <a:r>
              <a:rPr lang="en-US" i="1">
                <a:latin typeface="Calibri" charset="0"/>
              </a:rPr>
              <a:t>e(Z,Y)</a:t>
            </a:r>
          </a:p>
        </p:txBody>
      </p:sp>
    </p:spTree>
    <p:extLst>
      <p:ext uri="{BB962C8B-B14F-4D97-AF65-F5344CB8AC3E}">
        <p14:creationId xmlns:p14="http://schemas.microsoft.com/office/powerpoint/2010/main" val="333374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42888" y="400050"/>
            <a:ext cx="8077200" cy="5207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cs typeface="ＭＳ Ｐゴシック" charset="0"/>
              </a:rPr>
              <a:t>Solution: Mediated Schema</a:t>
            </a:r>
            <a:endParaRPr lang="en-US" dirty="0">
              <a:cs typeface="ＭＳ Ｐゴシック" charset="0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869876" y="1628800"/>
            <a:ext cx="7302524" cy="4032448"/>
            <a:chOff x="869876" y="1628800"/>
            <a:chExt cx="7302524" cy="4032448"/>
          </a:xfrm>
        </p:grpSpPr>
        <p:sp>
          <p:nvSpPr>
            <p:cNvPr id="20495" name="AutoShape 15"/>
            <p:cNvSpPr>
              <a:spLocks noChangeArrowheads="1"/>
            </p:cNvSpPr>
            <p:nvPr/>
          </p:nvSpPr>
          <p:spPr bwMode="auto">
            <a:xfrm>
              <a:off x="2743200" y="2492896"/>
              <a:ext cx="4925144" cy="1304528"/>
            </a:xfrm>
            <a:prstGeom prst="flowChartInternalStorage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2400" dirty="0" smtClean="0">
                  <a:solidFill>
                    <a:srgbClr val="000000"/>
                  </a:solidFill>
                </a:rPr>
                <a:t>Mediated</a:t>
              </a:r>
              <a:r>
                <a:rPr lang="en-US" sz="2400" dirty="0" smtClean="0">
                  <a:solidFill>
                    <a:schemeClr val="tx1"/>
                  </a:solidFill>
                </a:rPr>
                <a:t> Schema</a:t>
              </a:r>
            </a:p>
            <a:p>
              <a:pPr algn="ctr" eaLnBrk="0" hangingPunct="0"/>
              <a:r>
                <a:rPr lang="en-US" sz="2400" dirty="0">
                  <a:solidFill>
                    <a:schemeClr val="tx1"/>
                  </a:solidFill>
                </a:rPr>
                <a:t>Target Schema</a:t>
              </a:r>
              <a:endParaRPr lang="en-US" sz="2400" dirty="0">
                <a:solidFill>
                  <a:srgbClr val="000000"/>
                </a:solidFill>
              </a:endParaRPr>
            </a:p>
            <a:p>
              <a:pPr algn="ctr" eaLnBrk="0" hangingPunct="0"/>
              <a:r>
                <a:rPr lang="en-US" sz="2400" dirty="0" smtClean="0">
                  <a:solidFill>
                    <a:schemeClr val="tx1"/>
                  </a:solidFill>
                </a:rPr>
                <a:t>Global schema</a:t>
              </a:r>
            </a:p>
          </p:txBody>
        </p:sp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869876" y="4899248"/>
              <a:ext cx="1109836" cy="7620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 smtClean="0"/>
                <a:t>Source</a:t>
              </a:r>
            </a:p>
            <a:p>
              <a:pPr algn="ctr"/>
              <a:r>
                <a:rPr lang="en-US" dirty="0"/>
                <a:t>S</a:t>
              </a:r>
              <a:r>
                <a:rPr lang="en-US" dirty="0" smtClean="0"/>
                <a:t>chema</a:t>
              </a:r>
              <a:endParaRPr lang="en-US" sz="1800" dirty="0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H="1">
              <a:off x="1475656" y="3793232"/>
              <a:ext cx="2943944" cy="114868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H="1">
              <a:off x="3131840" y="3793232"/>
              <a:ext cx="1287760" cy="1076672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4419600" y="3793232"/>
              <a:ext cx="368424" cy="1076672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9"/>
            <p:cNvSpPr>
              <a:spLocks noChangeShapeType="1"/>
            </p:cNvSpPr>
            <p:nvPr/>
          </p:nvSpPr>
          <p:spPr bwMode="auto">
            <a:xfrm>
              <a:off x="4419600" y="3793232"/>
              <a:ext cx="2096616" cy="1076672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0"/>
            <p:cNvSpPr>
              <a:spLocks noChangeShapeType="1"/>
            </p:cNvSpPr>
            <p:nvPr/>
          </p:nvSpPr>
          <p:spPr bwMode="auto">
            <a:xfrm>
              <a:off x="4419600" y="3793232"/>
              <a:ext cx="3752800" cy="1076672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4211960" y="1628800"/>
              <a:ext cx="4041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sp>
          <p:nvSpPr>
            <p:cNvPr id="38" name="Line 26"/>
            <p:cNvSpPr>
              <a:spLocks noChangeShapeType="1"/>
            </p:cNvSpPr>
            <p:nvPr/>
          </p:nvSpPr>
          <p:spPr bwMode="auto">
            <a:xfrm>
              <a:off x="4427984" y="1988840"/>
              <a:ext cx="0" cy="432048"/>
            </a:xfrm>
            <a:prstGeom prst="line">
              <a:avLst/>
            </a:prstGeom>
            <a:noFill/>
            <a:ln w="28575" cmpd="sng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2411760" y="4869160"/>
            <a:ext cx="1109836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 smtClean="0"/>
              <a:t>Source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chema</a:t>
            </a:r>
            <a:endParaRPr lang="en-US" sz="1800" dirty="0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4211960" y="4869160"/>
            <a:ext cx="1109836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 smtClean="0"/>
              <a:t>Source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chema</a:t>
            </a:r>
            <a:endParaRPr lang="en-US" sz="1800" dirty="0"/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6012160" y="4869160"/>
            <a:ext cx="1109836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 smtClean="0"/>
              <a:t>Source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chema</a:t>
            </a:r>
            <a:endParaRPr lang="en-US" sz="1800" dirty="0"/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7668344" y="4869160"/>
            <a:ext cx="1109836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 smtClean="0"/>
              <a:t>Source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chema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5199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a typeface="+mj-ea"/>
                <a:cs typeface="+mj-cs"/>
              </a:rPr>
              <a:t>The Rules</a:t>
            </a:r>
            <a:endParaRPr lang="en-US">
              <a:ea typeface="+mj-ea"/>
              <a:cs typeface="+mj-cs"/>
            </a:endParaRPr>
          </a:p>
        </p:txBody>
      </p:sp>
      <p:graphicFrame>
        <p:nvGraphicFramePr>
          <p:cNvPr id="143362" name="Object 92"/>
          <p:cNvGraphicFramePr>
            <a:graphicFrameLocks noChangeAspect="1"/>
          </p:cNvGraphicFramePr>
          <p:nvPr/>
        </p:nvGraphicFramePr>
        <p:xfrm>
          <a:off x="914400" y="2590800"/>
          <a:ext cx="5106988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8" name="Equation" r:id="rId4" imgW="2120900" imgH="635000" progId="Equation.3">
                  <p:embed/>
                </p:oleObj>
              </mc:Choice>
              <mc:Fallback>
                <p:oleObj name="Equation" r:id="rId4" imgW="21209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90800"/>
                        <a:ext cx="5106988" cy="153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3" name="Rectangle 4"/>
          <p:cNvSpPr>
            <a:spLocks noChangeArrowheads="1"/>
          </p:cNvSpPr>
          <p:nvPr/>
        </p:nvSpPr>
        <p:spPr bwMode="auto">
          <a:xfrm>
            <a:off x="878260" y="1828800"/>
            <a:ext cx="39477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2800" i="1" dirty="0">
                <a:solidFill>
                  <a:srgbClr val="000000"/>
                </a:solidFill>
              </a:rPr>
              <a:t>Aircraft </a:t>
            </a:r>
            <a:r>
              <a:rPr lang="en-US" sz="2800" i="1" dirty="0">
                <a:solidFill>
                  <a:srgbClr val="000000"/>
                </a:solidFill>
                <a:sym typeface="Symbol" charset="0"/>
              </a:rPr>
              <a:t> Airline: So…</a:t>
            </a:r>
          </a:p>
        </p:txBody>
      </p:sp>
      <p:graphicFrame>
        <p:nvGraphicFramePr>
          <p:cNvPr id="143364" name="Object 93"/>
          <p:cNvGraphicFramePr>
            <a:graphicFrameLocks noChangeAspect="1"/>
          </p:cNvGraphicFramePr>
          <p:nvPr/>
        </p:nvGraphicFramePr>
        <p:xfrm>
          <a:off x="838200" y="5029200"/>
          <a:ext cx="5106988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9" name="Équation" r:id="rId6" imgW="2120900" imgH="635000" progId="Equation.3">
                  <p:embed/>
                </p:oleObj>
              </mc:Choice>
              <mc:Fallback>
                <p:oleObj name="Équation" r:id="rId6" imgW="21209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029200"/>
                        <a:ext cx="5106988" cy="153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5" name="Rectangle 6"/>
          <p:cNvSpPr>
            <a:spLocks noChangeArrowheads="1"/>
          </p:cNvSpPr>
          <p:nvPr/>
        </p:nvSpPr>
        <p:spPr bwMode="auto">
          <a:xfrm>
            <a:off x="805757" y="4419600"/>
            <a:ext cx="35090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2800" i="1" dirty="0">
                <a:solidFill>
                  <a:srgbClr val="000000"/>
                </a:solidFill>
              </a:rPr>
              <a:t>Pilot </a:t>
            </a:r>
            <a:r>
              <a:rPr lang="en-US" sz="2800" i="1" dirty="0">
                <a:solidFill>
                  <a:srgbClr val="000000"/>
                </a:solidFill>
                <a:sym typeface="Symbol" charset="0"/>
              </a:rPr>
              <a:t> Airline: So…</a:t>
            </a:r>
          </a:p>
        </p:txBody>
      </p:sp>
    </p:spTree>
    <p:extLst>
      <p:ext uri="{BB962C8B-B14F-4D97-AF65-F5344CB8AC3E}">
        <p14:creationId xmlns:p14="http://schemas.microsoft.com/office/powerpoint/2010/main" val="50088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One More Step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MS PGothic" charset="0"/>
                <a:cs typeface="MS PGothic" charset="0"/>
              </a:rPr>
              <a:t>Reformulate the query to use </a:t>
            </a:r>
            <a:r>
              <a:rPr lang="en-US" sz="2800" i="1" dirty="0">
                <a:latin typeface="Arial" charset="0"/>
                <a:ea typeface="MS PGothic" charset="0"/>
                <a:cs typeface="MS PGothic" charset="0"/>
              </a:rPr>
              <a:t>e(X,Y):</a:t>
            </a:r>
            <a:endParaRPr lang="en-US" sz="2800" dirty="0">
              <a:latin typeface="Arial" charset="0"/>
              <a:ea typeface="MS PGothic" charset="0"/>
              <a:cs typeface="MS PGothic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45410" name="Object 92"/>
          <p:cNvGraphicFramePr>
            <a:graphicFrameLocks noChangeAspect="1"/>
          </p:cNvGraphicFramePr>
          <p:nvPr/>
        </p:nvGraphicFramePr>
        <p:xfrm>
          <a:off x="914400" y="2743200"/>
          <a:ext cx="54102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6" name="Equation" r:id="rId4" imgW="2235200" imgH="406400" progId="Equation.3">
                  <p:embed/>
                </p:oleObj>
              </mc:Choice>
              <mc:Fallback>
                <p:oleObj name="Equation" r:id="rId4" imgW="2235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43200"/>
                        <a:ext cx="541020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1" name="Object 93"/>
          <p:cNvGraphicFramePr>
            <a:graphicFrameLocks noChangeAspect="1"/>
          </p:cNvGraphicFramePr>
          <p:nvPr/>
        </p:nvGraphicFramePr>
        <p:xfrm>
          <a:off x="1128713" y="4724400"/>
          <a:ext cx="4979987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57" name="Équation" r:id="rId6" imgW="2057400" imgH="635000" progId="Equation.3">
                  <p:embed/>
                </p:oleObj>
              </mc:Choice>
              <mc:Fallback>
                <p:oleObj name="Équation" r:id="rId6" imgW="20574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4724400"/>
                        <a:ext cx="4979987" cy="153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3" name="Line 7"/>
          <p:cNvSpPr>
            <a:spLocks noChangeShapeType="1"/>
          </p:cNvSpPr>
          <p:nvPr/>
        </p:nvSpPr>
        <p:spPr bwMode="auto">
          <a:xfrm>
            <a:off x="3505200" y="38862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0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Answering Queries Using Views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67544" y="1711349"/>
            <a:ext cx="9793088" cy="4525963"/>
          </a:xfrm>
        </p:spPr>
        <p:txBody>
          <a:bodyPr/>
          <a:lstStyle/>
          <a:p>
            <a:pPr>
              <a:buClr>
                <a:schemeClr val="accent3"/>
              </a:buClr>
            </a:pPr>
            <a:r>
              <a:rPr lang="en-US" sz="3000" dirty="0" smtClean="0"/>
              <a:t>Motivating Examples</a:t>
            </a:r>
          </a:p>
          <a:p>
            <a:pPr>
              <a:buClr>
                <a:schemeClr val="accent3"/>
              </a:buClr>
            </a:pPr>
            <a:r>
              <a:rPr lang="en-US" sz="3000" dirty="0" smtClean="0"/>
              <a:t>Problem Definition</a:t>
            </a:r>
          </a:p>
          <a:p>
            <a:pPr>
              <a:buClr>
                <a:schemeClr val="accent3"/>
              </a:buClr>
            </a:pPr>
            <a:r>
              <a:rPr lang="en-US" sz="3000" dirty="0" smtClean="0"/>
              <a:t>Two different settings:</a:t>
            </a:r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700" dirty="0" smtClean="0"/>
              <a:t>Data Integration</a:t>
            </a:r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700" dirty="0" smtClean="0"/>
              <a:t>Query Optimization &amp; Physical Data Independence</a:t>
            </a:r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endParaRPr lang="en-US" sz="2700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Flèche droite 6"/>
          <p:cNvSpPr/>
          <p:nvPr/>
        </p:nvSpPr>
        <p:spPr>
          <a:xfrm>
            <a:off x="576064" y="3861048"/>
            <a:ext cx="3235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Query answering: Optimization Versus Data Integration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60575"/>
            <a:ext cx="8229600" cy="4065588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accent3"/>
              </a:buClr>
            </a:pPr>
            <a:r>
              <a:rPr lang="en-US" sz="2800" dirty="0" smtClean="0"/>
              <a:t>In the query optimization context</a:t>
            </a:r>
          </a:p>
          <a:p>
            <a:pPr lvl="1" eaLnBrk="1" hangingPunct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A variation of the Selinger Algorithm </a:t>
            </a:r>
          </a:p>
          <a:p>
            <a:pPr lvl="1" eaLnBrk="1" hangingPunct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Cost-based equivalent rewritings</a:t>
            </a:r>
          </a:p>
          <a:p>
            <a:pPr eaLnBrk="1" hangingPunct="1">
              <a:buClr>
                <a:schemeClr val="accent1">
                  <a:lumMod val="50000"/>
                </a:schemeClr>
              </a:buClr>
            </a:pPr>
            <a:r>
              <a:rPr lang="en-US" sz="2800" dirty="0" smtClean="0"/>
              <a:t>In the data integration context</a:t>
            </a:r>
          </a:p>
          <a:p>
            <a:pPr lvl="1" eaLnBrk="1" hangingPunct="1"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400" dirty="0" smtClean="0"/>
              <a:t>The bucket algorithm</a:t>
            </a:r>
          </a:p>
          <a:p>
            <a:pPr lvl="1" eaLnBrk="1" hangingPunct="1"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400" dirty="0" smtClean="0"/>
              <a:t>The inverse-rules algorithm</a:t>
            </a:r>
          </a:p>
          <a:p>
            <a:pPr lvl="1" eaLnBrk="1" hangingPunct="1"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400" dirty="0" smtClean="0"/>
              <a:t>The MiniCon algorithm </a:t>
            </a:r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5364088" y="4076278"/>
            <a:ext cx="143272" cy="1080914"/>
          </a:xfrm>
          <a:prstGeom prst="rightBrace">
            <a:avLst>
              <a:gd name="adj1" fmla="val 8824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5508103" y="4220294"/>
            <a:ext cx="307968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Maximally-contained </a:t>
            </a:r>
          </a:p>
          <a:p>
            <a:r>
              <a:rPr lang="en-US" sz="2400" dirty="0"/>
              <a:t>rewritings</a:t>
            </a:r>
          </a:p>
        </p:txBody>
      </p:sp>
      <p:sp>
        <p:nvSpPr>
          <p:cNvPr id="6" name="AutoShape 4"/>
          <p:cNvSpPr>
            <a:spLocks/>
          </p:cNvSpPr>
          <p:nvPr/>
        </p:nvSpPr>
        <p:spPr bwMode="auto">
          <a:xfrm>
            <a:off x="6228184" y="2492896"/>
            <a:ext cx="72008" cy="936104"/>
          </a:xfrm>
          <a:prstGeom prst="rightBrace">
            <a:avLst>
              <a:gd name="adj1" fmla="val 8824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372200" y="2598003"/>
            <a:ext cx="170912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Equivalent </a:t>
            </a:r>
            <a:endParaRPr lang="en-US" sz="2400" dirty="0"/>
          </a:p>
          <a:p>
            <a:r>
              <a:rPr lang="en-US" sz="2400" dirty="0"/>
              <a:t>rewritings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Materialized Views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49696" y="1196752"/>
            <a:ext cx="8686800" cy="5256485"/>
          </a:xfrm>
        </p:spPr>
        <p:txBody>
          <a:bodyPr>
            <a:normAutofit/>
          </a:bodyPr>
          <a:lstStyle/>
          <a:p>
            <a:pPr eaLnBrk="1" hangingPunct="1">
              <a:buNone/>
            </a:pPr>
            <a:r>
              <a:rPr lang="en-US" sz="2600" dirty="0" smtClean="0"/>
              <a:t>Suppose that we have the following views:</a:t>
            </a:r>
          </a:p>
          <a:p>
            <a:pPr lvl="1" eaLnBrk="1" hangingPunct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dirty="0" smtClean="0"/>
              <a:t>	</a:t>
            </a:r>
            <a:r>
              <a:rPr lang="en-US" sz="2200" dirty="0" smtClean="0">
                <a:solidFill>
                  <a:schemeClr val="accent5"/>
                </a:solidFill>
              </a:rPr>
              <a:t>create view </a:t>
            </a:r>
            <a:r>
              <a:rPr lang="en-US" sz="2200" i="1" dirty="0" smtClean="0"/>
              <a:t>JoinStudent&amp;Registered </a:t>
            </a:r>
            <a:r>
              <a:rPr lang="en-US" sz="2200" dirty="0" smtClean="0"/>
              <a:t>as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		select 	Name, C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		from 	Student, Registered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		where 	Student.S = Registered.S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200" dirty="0" smtClean="0"/>
              <a:t>	</a:t>
            </a:r>
            <a:r>
              <a:rPr lang="en-US" sz="2200" dirty="0" smtClean="0">
                <a:solidFill>
                  <a:schemeClr val="accent5"/>
                </a:solidFill>
              </a:rPr>
              <a:t>create view </a:t>
            </a:r>
            <a:r>
              <a:rPr lang="en-US" sz="2200" i="1" dirty="0" smtClean="0"/>
              <a:t>JoinProfessor&amp;Teaches as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		select	Name</a:t>
            </a:r>
            <a:r>
              <a:rPr lang="en-US" sz="2200" smtClean="0"/>
              <a:t>, </a:t>
            </a:r>
            <a:r>
              <a:rPr lang="en-US" sz="2200" smtClean="0"/>
              <a:t>C</a:t>
            </a:r>
            <a:endParaRPr lang="en-US" sz="2200" dirty="0" smtClean="0"/>
          </a:p>
          <a:p>
            <a:pPr lvl="1" eaLnBrk="1" hangingPunct="1">
              <a:buFontTx/>
              <a:buNone/>
            </a:pPr>
            <a:r>
              <a:rPr lang="en-US" sz="2200" dirty="0" smtClean="0"/>
              <a:t>		from	Professor, Teaches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		where	Professor.P = Teaches.P</a:t>
            </a:r>
          </a:p>
          <a:p>
            <a:pPr>
              <a:buFontTx/>
              <a:buNone/>
            </a:pPr>
            <a:r>
              <a:rPr lang="en-US" sz="2600" dirty="0" smtClean="0">
                <a:solidFill>
                  <a:schemeClr val="accent5"/>
                </a:solidFill>
              </a:rPr>
              <a:t>Observation:</a:t>
            </a:r>
          </a:p>
          <a:p>
            <a:pPr>
              <a:buClr>
                <a:schemeClr val="accent3"/>
              </a:buClr>
            </a:pPr>
            <a:r>
              <a:rPr lang="en-US" sz="2200" dirty="0" smtClean="0"/>
              <a:t>The views are evaluated and the result is materialized (stored) </a:t>
            </a:r>
          </a:p>
          <a:p>
            <a:pPr>
              <a:buClr>
                <a:schemeClr val="accent3"/>
              </a:buClr>
            </a:pPr>
            <a:r>
              <a:rPr lang="en-US" sz="2200" dirty="0" smtClean="0"/>
              <a:t>The materialized result can be used in the evaluation of queries </a:t>
            </a:r>
          </a:p>
          <a:p>
            <a:pPr lvl="1">
              <a:buClr>
                <a:schemeClr val="accent3"/>
              </a:buClr>
            </a:pPr>
            <a:endParaRPr lang="en-US" sz="2000" dirty="0" smtClean="0"/>
          </a:p>
        </p:txBody>
      </p:sp>
      <p:cxnSp>
        <p:nvCxnSpPr>
          <p:cNvPr id="3" name="Connecteur droit 2"/>
          <p:cNvCxnSpPr/>
          <p:nvPr/>
        </p:nvCxnSpPr>
        <p:spPr>
          <a:xfrm>
            <a:off x="2843808" y="2060848"/>
            <a:ext cx="3096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843808" y="3645024"/>
            <a:ext cx="295232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Optimization Goal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204864"/>
            <a:ext cx="836327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/>
              <a:t>Reduce the computation by using pre-computed joins</a:t>
            </a:r>
          </a:p>
          <a:p>
            <a:pPr eaLnBrk="1" hangingPunct="1">
              <a:buNone/>
            </a:pPr>
            <a:r>
              <a:rPr lang="en-US" sz="2600" dirty="0" smtClean="0"/>
              <a:t>			stored as materialized views</a:t>
            </a:r>
          </a:p>
          <a:p>
            <a:pPr eaLnBrk="1" hangingPunct="1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eaLnBrk="1" hangingPunct="1">
              <a:buNone/>
            </a:pPr>
            <a:endParaRPr lang="en-US" dirty="0" smtClean="0">
              <a:solidFill>
                <a:schemeClr val="accent5"/>
              </a:solidFill>
            </a:endParaRPr>
          </a:p>
          <a:p>
            <a:pPr eaLnBrk="1" hangingPunct="1">
              <a:buNone/>
            </a:pPr>
            <a:endParaRPr lang="en-US" sz="2600" dirty="0" smtClean="0">
              <a:solidFill>
                <a:schemeClr val="accent3"/>
              </a:solidFill>
            </a:endParaRPr>
          </a:p>
          <a:p>
            <a:pPr eaLnBrk="1" hangingPunct="1">
              <a:buNone/>
            </a:pPr>
            <a:r>
              <a:rPr lang="en-US" sz="2600" dirty="0" smtClean="0"/>
              <a:t> </a:t>
            </a:r>
          </a:p>
          <a:p>
            <a:pPr eaLnBrk="1" hangingPunct="1">
              <a:buNone/>
            </a:pPr>
            <a:endParaRPr lang="en-US" sz="3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à coins arrondis 13"/>
          <p:cNvSpPr/>
          <p:nvPr/>
        </p:nvSpPr>
        <p:spPr>
          <a:xfrm>
            <a:off x="5580112" y="2492896"/>
            <a:ext cx="3096344" cy="432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907704" y="2492896"/>
            <a:ext cx="309634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Query Optimization Example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35496" y="1196752"/>
            <a:ext cx="9361040" cy="5400600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accent3"/>
              </a:buClr>
            </a:pPr>
            <a:r>
              <a:rPr lang="en-US" sz="2800" dirty="0" smtClean="0"/>
              <a:t>Consider the query: 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Select	Student.Name, Professor. Name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From	Student, Registered, Teaches, Professor</a:t>
            </a:r>
          </a:p>
          <a:p>
            <a:pPr lvl="1">
              <a:buNone/>
            </a:pPr>
            <a:r>
              <a:rPr lang="en-US" sz="2200" dirty="0" smtClean="0"/>
              <a:t>Where	Student.S=</a:t>
            </a:r>
            <a:r>
              <a:rPr lang="en-US" sz="2200" dirty="0" err="1" smtClean="0"/>
              <a:t>Registered.S</a:t>
            </a:r>
            <a:r>
              <a:rPr lang="en-US" sz="2200" dirty="0" smtClean="0"/>
              <a:t> </a:t>
            </a:r>
            <a:r>
              <a:rPr lang="en-US" sz="2200" dirty="0" smtClean="0"/>
              <a:t>and Teaches.P=Professor.P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			and Registered.C=Teaches.C</a:t>
            </a:r>
          </a:p>
          <a:p>
            <a:pPr lvl="1" eaLnBrk="1" hangingPunct="1">
              <a:buFontTx/>
              <a:buNone/>
            </a:pPr>
            <a:endParaRPr lang="en-US" sz="2400" dirty="0" smtClean="0"/>
          </a:p>
          <a:p>
            <a:pPr>
              <a:buClr>
                <a:schemeClr val="accent3"/>
              </a:buClr>
            </a:pPr>
            <a:r>
              <a:rPr lang="en-US" sz="2600" dirty="0" smtClean="0"/>
              <a:t>A  possible rewriting to reduce the query execution time: </a:t>
            </a:r>
          </a:p>
          <a:p>
            <a:pPr lvl="1">
              <a:buNone/>
            </a:pPr>
            <a:r>
              <a:rPr lang="en-US" sz="2200" dirty="0" smtClean="0"/>
              <a:t>Select	Student.Name, Professor.Name</a:t>
            </a:r>
          </a:p>
          <a:p>
            <a:pPr lvl="1">
              <a:buNone/>
            </a:pPr>
            <a:r>
              <a:rPr lang="en-US" sz="2200" dirty="0" smtClean="0"/>
              <a:t>From</a:t>
            </a:r>
            <a:r>
              <a:rPr lang="en-US" sz="2200" i="1" dirty="0" smtClean="0"/>
              <a:t>	 </a:t>
            </a:r>
            <a:r>
              <a:rPr lang="en-US" sz="2200" u="heavy" dirty="0" smtClean="0">
                <a:uFill>
                  <a:solidFill>
                    <a:schemeClr val="accent1">
                      <a:lumMod val="75000"/>
                    </a:schemeClr>
                  </a:solidFill>
                </a:uFill>
              </a:rPr>
              <a:t>JoinStudent&amp;Registered</a:t>
            </a:r>
            <a:r>
              <a:rPr lang="en-US" sz="2200" dirty="0" smtClean="0">
                <a:solidFill>
                  <a:schemeClr val="accent3"/>
                </a:solidFill>
              </a:rPr>
              <a:t>,</a:t>
            </a:r>
            <a:r>
              <a:rPr lang="en-US" sz="2200" dirty="0" smtClean="0"/>
              <a:t> </a:t>
            </a:r>
            <a:r>
              <a:rPr lang="en-US" sz="2200" u="heavy" dirty="0" smtClean="0">
                <a:uFill>
                  <a:solidFill>
                    <a:schemeClr val="accent6">
                      <a:lumMod val="75000"/>
                    </a:schemeClr>
                  </a:solidFill>
                </a:uFill>
              </a:rPr>
              <a:t>JoinProfessor&amp;Teaches</a:t>
            </a:r>
          </a:p>
          <a:p>
            <a:pPr lvl="1">
              <a:buNone/>
            </a:pPr>
            <a:r>
              <a:rPr lang="en-US" sz="2200" dirty="0" smtClean="0"/>
              <a:t>Where	 JoinStudent&amp;Registered.C= JoinProfessor&amp;Teaches.C</a:t>
            </a:r>
          </a:p>
          <a:p>
            <a:pPr lvl="1">
              <a:buNone/>
            </a:pPr>
            <a:endParaRPr lang="en-US" sz="2200" dirty="0" smtClean="0"/>
          </a:p>
          <a:p>
            <a:pPr lvl="1">
              <a:buNone/>
            </a:pPr>
            <a:endParaRPr lang="en-US" sz="2200" dirty="0" smtClean="0"/>
          </a:p>
          <a:p>
            <a:pPr lvl="1" eaLnBrk="1" hangingPunct="1">
              <a:buFontTx/>
              <a:buNone/>
            </a:pPr>
            <a:endParaRPr lang="en-US" sz="2400" dirty="0" smtClean="0"/>
          </a:p>
        </p:txBody>
      </p:sp>
      <p:sp>
        <p:nvSpPr>
          <p:cNvPr id="17" name="Rectangle 36"/>
          <p:cNvSpPr>
            <a:spLocks noChangeArrowheads="1"/>
          </p:cNvSpPr>
          <p:nvPr/>
        </p:nvSpPr>
        <p:spPr bwMode="auto">
          <a:xfrm>
            <a:off x="755576" y="5661248"/>
            <a:ext cx="8064896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39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r>
              <a:rPr lang="en-US" sz="2400" b="0" dirty="0" smtClean="0">
                <a:latin typeface="+mj-lt"/>
                <a:sym typeface="Wingdings" pitchFamily="2" charset="2"/>
              </a:rPr>
              <a:t>2 Joins eliminated by using materialized views instead</a:t>
            </a:r>
            <a:endParaRPr lang="en-US" sz="2400" b="0" dirty="0">
              <a:latin typeface="+mj-lt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Query Optimization Problem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37728" y="1600200"/>
            <a:ext cx="86868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/>
              <a:t>Given </a:t>
            </a:r>
          </a:p>
          <a:p>
            <a:pPr>
              <a:buClr>
                <a:schemeClr val="accent3"/>
              </a:buClr>
            </a:pPr>
            <a:r>
              <a:rPr lang="en-US" sz="2600" dirty="0" smtClean="0"/>
              <a:t>A query Q</a:t>
            </a:r>
          </a:p>
          <a:p>
            <a:pPr>
              <a:buClr>
                <a:schemeClr val="accent3"/>
              </a:buClr>
            </a:pPr>
            <a:r>
              <a:rPr lang="en-US" sz="2600" dirty="0" smtClean="0"/>
              <a:t>A set of views V1, V2, …Vn</a:t>
            </a:r>
          </a:p>
          <a:p>
            <a:pPr>
              <a:buClr>
                <a:schemeClr val="accent3"/>
              </a:buClr>
            </a:pPr>
            <a:r>
              <a:rPr lang="en-US" sz="2600" dirty="0" smtClean="0"/>
              <a:t>A cost model C </a:t>
            </a:r>
          </a:p>
          <a:p>
            <a:pPr>
              <a:buNone/>
            </a:pPr>
            <a:r>
              <a:rPr lang="en-US" sz="2600" dirty="0" smtClean="0"/>
              <a:t>Compute </a:t>
            </a:r>
            <a:r>
              <a:rPr lang="en-US" sz="2600" dirty="0" smtClean="0">
                <a:solidFill>
                  <a:schemeClr val="accent3"/>
                </a:solidFill>
              </a:rPr>
              <a:t>the equivalent query plan </a:t>
            </a:r>
            <a:r>
              <a:rPr lang="en-US" sz="2600" dirty="0" smtClean="0"/>
              <a:t>Q’ (Q’=Q) </a:t>
            </a:r>
          </a:p>
          <a:p>
            <a:pPr>
              <a:buNone/>
            </a:pPr>
            <a:r>
              <a:rPr lang="en-US" sz="2600" dirty="0" smtClean="0"/>
              <a:t>that has </a:t>
            </a:r>
            <a:r>
              <a:rPr lang="en-US" sz="2600" dirty="0" smtClean="0">
                <a:solidFill>
                  <a:schemeClr val="accent3"/>
                </a:solidFill>
              </a:rPr>
              <a:t>the cheapest cost</a:t>
            </a:r>
            <a:endParaRPr lang="en-US" sz="2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Difficulties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556792"/>
            <a:ext cx="8939336" cy="4525963"/>
          </a:xfrm>
        </p:spPr>
        <p:txBody>
          <a:bodyPr/>
          <a:lstStyle/>
          <a:p>
            <a:pPr eaLnBrk="1" hangingPunct="1">
              <a:buNone/>
            </a:pPr>
            <a:endParaRPr lang="en-US" sz="2800" dirty="0" smtClean="0"/>
          </a:p>
          <a:p>
            <a:pPr lvl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Large number of many possible combinations</a:t>
            </a:r>
          </a:p>
          <a:p>
            <a:pPr lvl="2">
              <a:buClr>
                <a:schemeClr val="accent3"/>
              </a:buClr>
              <a:buNone/>
            </a:pPr>
            <a:r>
              <a:rPr lang="en-US" dirty="0" smtClean="0"/>
              <a:t> 	Large search space to find the solution</a:t>
            </a:r>
          </a:p>
          <a:p>
            <a:pPr lvl="1" eaLnBrk="1" hangingPunct="1"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400" dirty="0" smtClean="0"/>
              <a:t>In some cases, views may not help due to loss of indexes </a:t>
            </a:r>
          </a:p>
          <a:p>
            <a:pPr lvl="1" eaLnBrk="1" hangingPunct="1">
              <a:buClr>
                <a:schemeClr val="accent3"/>
              </a:buClr>
              <a:buNone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Relevant Views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360040" y="1556792"/>
            <a:ext cx="8892480" cy="295232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None/>
            </a:pPr>
            <a:r>
              <a:rPr lang="en-US" sz="3000" dirty="0" smtClean="0"/>
              <a:t>A view </a:t>
            </a:r>
            <a:r>
              <a:rPr lang="en-US" sz="3000" dirty="0" smtClean="0">
                <a:solidFill>
                  <a:schemeClr val="accent3"/>
                </a:solidFill>
              </a:rPr>
              <a:t>V</a:t>
            </a:r>
            <a:r>
              <a:rPr lang="en-US" sz="3000" dirty="0" smtClean="0">
                <a:solidFill>
                  <a:srgbClr val="33CC33"/>
                </a:solidFill>
              </a:rPr>
              <a:t> </a:t>
            </a:r>
            <a:r>
              <a:rPr lang="en-US" sz="3000" dirty="0" smtClean="0"/>
              <a:t>is useful in the evaluation of a query </a:t>
            </a:r>
            <a:r>
              <a:rPr lang="en-US" sz="3000" dirty="0" smtClean="0">
                <a:solidFill>
                  <a:schemeClr val="accent3"/>
                </a:solidFill>
              </a:rPr>
              <a:t>Q</a:t>
            </a:r>
            <a:r>
              <a:rPr lang="en-US" sz="3000" dirty="0" smtClean="0"/>
              <a:t> if:</a:t>
            </a:r>
          </a:p>
          <a:p>
            <a:pPr eaLnBrk="1" hangingPunct="1">
              <a:lnSpc>
                <a:spcPct val="80000"/>
              </a:lnSpc>
              <a:buClr>
                <a:schemeClr val="accent3"/>
              </a:buClr>
            </a:pPr>
            <a:r>
              <a:rPr lang="en-US" sz="2400" dirty="0" smtClean="0"/>
              <a:t>There is a mapping of relations from V to  Q </a:t>
            </a:r>
            <a:r>
              <a:rPr lang="en-US" sz="2400" dirty="0" smtClean="0">
                <a:solidFill>
                  <a:schemeClr val="accent5"/>
                </a:solidFill>
              </a:rPr>
              <a:t>and</a:t>
            </a:r>
          </a:p>
          <a:p>
            <a:pPr>
              <a:lnSpc>
                <a:spcPct val="80000"/>
              </a:lnSpc>
              <a:buClr>
                <a:schemeClr val="accent3"/>
              </a:buClr>
            </a:pPr>
            <a:r>
              <a:rPr lang="en-US" sz="2400" dirty="0" smtClean="0"/>
              <a:t>V must project at least all attributes projected in Q  </a:t>
            </a:r>
            <a:r>
              <a:rPr lang="en-US" sz="2400" dirty="0" smtClean="0">
                <a:solidFill>
                  <a:schemeClr val="accent5"/>
                </a:solidFill>
              </a:rPr>
              <a:t>and</a:t>
            </a:r>
          </a:p>
          <a:p>
            <a:pPr eaLnBrk="1" hangingPunct="1">
              <a:lnSpc>
                <a:spcPct val="80000"/>
              </a:lnSpc>
              <a:buClr>
                <a:schemeClr val="accent3"/>
              </a:buClr>
            </a:pPr>
            <a:r>
              <a:rPr lang="en-US" sz="2400" dirty="0" smtClean="0"/>
              <a:t>Each relation R1 that appears in both V and Q satisfies:</a:t>
            </a:r>
          </a:p>
          <a:p>
            <a:pPr lvl="1">
              <a:lnSpc>
                <a:spcPct val="80000"/>
              </a:lnSpc>
              <a:buClr>
                <a:schemeClr val="accent3"/>
              </a:buClr>
              <a:buNone/>
            </a:pPr>
            <a:r>
              <a:rPr lang="en-US" sz="2400" dirty="0" smtClean="0"/>
              <a:t>  the join </a:t>
            </a:r>
            <a:r>
              <a:rPr lang="en-US" sz="2400" dirty="0" smtClean="0">
                <a:solidFill>
                  <a:schemeClr val="accent5"/>
                </a:solidFill>
              </a:rPr>
              <a:t>and</a:t>
            </a:r>
            <a:r>
              <a:rPr lang="en-US" sz="2400" dirty="0" smtClean="0"/>
              <a:t> the selection conditions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 smtClean="0"/>
              <a:t>		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52400"/>
            <a:ext cx="7772400" cy="10445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Source Description</a:t>
            </a:r>
            <a:endParaRPr lang="en-US" dirty="0">
              <a:ea typeface="+mj-ea"/>
            </a:endParaRP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-46856" y="1463675"/>
            <a:ext cx="9731424" cy="491765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/>
              <a:t>Descriptions of data sources </a:t>
            </a:r>
            <a:r>
              <a:rPr lang="en-US" sz="2800" dirty="0" smtClean="0"/>
              <a:t>should enable </a:t>
            </a:r>
            <a:r>
              <a:rPr lang="en-US" sz="2800" dirty="0"/>
              <a:t>the </a:t>
            </a:r>
            <a:r>
              <a:rPr lang="en-US" sz="2800" dirty="0" smtClean="0"/>
              <a:t>system to:</a:t>
            </a:r>
            <a:endParaRPr lang="en-US" sz="2800" dirty="0"/>
          </a:p>
          <a:p>
            <a:pPr lvl="1"/>
            <a:r>
              <a:rPr lang="en-US" dirty="0"/>
              <a:t>Determine which sources are relevant to a query</a:t>
            </a:r>
          </a:p>
          <a:p>
            <a:pPr lvl="1"/>
            <a:r>
              <a:rPr lang="en-US" dirty="0"/>
              <a:t>Access the sources appropriately</a:t>
            </a:r>
          </a:p>
          <a:p>
            <a:pPr lvl="1"/>
            <a:r>
              <a:rPr lang="en-US" dirty="0"/>
              <a:t>Combine data from multiple sources</a:t>
            </a:r>
          </a:p>
          <a:p>
            <a:pPr lvl="1"/>
            <a:r>
              <a:rPr lang="en-US" dirty="0"/>
              <a:t>Overcome limitations that specific sources may have</a:t>
            </a:r>
          </a:p>
          <a:p>
            <a:pPr lvl="1"/>
            <a:r>
              <a:rPr lang="en-US" dirty="0"/>
              <a:t>Identify opportunities for more efficient query </a:t>
            </a:r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Possible </a:t>
            </a:r>
            <a:r>
              <a:rPr lang="en-US" dirty="0"/>
              <a:t>access patterns to the data </a:t>
            </a:r>
            <a:r>
              <a:rPr lang="en-US" dirty="0" smtClean="0"/>
              <a:t>source:</a:t>
            </a:r>
          </a:p>
          <a:p>
            <a:pPr lvl="2"/>
            <a:r>
              <a:rPr lang="en-US" sz="2800" dirty="0"/>
              <a:t>R</a:t>
            </a:r>
            <a:r>
              <a:rPr lang="en-US" sz="2800" dirty="0" smtClean="0"/>
              <a:t>equired inputs </a:t>
            </a:r>
            <a:r>
              <a:rPr lang="en-US" sz="2800" dirty="0"/>
              <a:t>(e.g., web forms, web services</a:t>
            </a:r>
            <a:r>
              <a:rPr lang="en-US" sz="2800" dirty="0" smtClean="0"/>
              <a:t>)</a:t>
            </a:r>
          </a:p>
          <a:p>
            <a:pPr lvl="2"/>
            <a:r>
              <a:rPr lang="en-US" sz="2800" dirty="0" smtClean="0"/>
              <a:t>Can </a:t>
            </a:r>
            <a:r>
              <a:rPr lang="en-US" sz="2800" dirty="0"/>
              <a:t>the source process database queries</a:t>
            </a:r>
            <a:r>
              <a:rPr lang="en-US" sz="2800" dirty="0" smtClean="0"/>
              <a:t>?</a:t>
            </a:r>
          </a:p>
          <a:p>
            <a:pPr lvl="1"/>
            <a:r>
              <a:rPr lang="en-US" dirty="0" smtClean="0"/>
              <a:t>Source completeness:</a:t>
            </a:r>
          </a:p>
          <a:p>
            <a:pPr lvl="2"/>
            <a:r>
              <a:rPr lang="en-US" sz="2800" dirty="0" smtClean="0"/>
              <a:t>Is </a:t>
            </a:r>
            <a:r>
              <a:rPr lang="en-US" sz="2800" dirty="0"/>
              <a:t>the source complete, or partially complete</a:t>
            </a:r>
            <a:r>
              <a:rPr lang="en-US" sz="2800" dirty="0" smtClean="0"/>
              <a:t>?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restrictions, Quality </a:t>
            </a:r>
            <a:r>
              <a:rPr lang="en-US" dirty="0" smtClean="0"/>
              <a:t>Of </a:t>
            </a:r>
            <a:r>
              <a:rPr lang="en-US" dirty="0"/>
              <a:t>the </a:t>
            </a:r>
            <a:r>
              <a:rPr lang="en-US" dirty="0" smtClean="0"/>
              <a:t>Service</a:t>
            </a:r>
            <a:r>
              <a:rPr lang="en-US" dirty="0"/>
              <a:t>, Quality </a:t>
            </a:r>
            <a:r>
              <a:rPr lang="en-US" dirty="0" smtClean="0"/>
              <a:t>Of </a:t>
            </a:r>
            <a:r>
              <a:rPr lang="en-US" dirty="0"/>
              <a:t>the Data 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6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Views: Join Conditions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Consider a relation R1 appearing in both Q and V and let</a:t>
            </a:r>
          </a:p>
          <a:p>
            <a:pPr>
              <a:buNone/>
            </a:pPr>
            <a:r>
              <a:rPr lang="en-US" sz="2400" dirty="0" smtClean="0"/>
              <a:t>R2 be the other relation in the join in Q.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R1 satisfies the join conditions if:</a:t>
            </a:r>
          </a:p>
          <a:p>
            <a:pPr>
              <a:buClr>
                <a:schemeClr val="accent3"/>
              </a:buClr>
            </a:pPr>
            <a:r>
              <a:rPr lang="en-US" sz="2200" dirty="0" smtClean="0"/>
              <a:t>In V,  R1 and R2 are joined in the same attributes and conditions</a:t>
            </a:r>
          </a:p>
          <a:p>
            <a:r>
              <a:rPr lang="en-US" sz="2200" dirty="0" smtClean="0">
                <a:solidFill>
                  <a:schemeClr val="accent3"/>
                </a:solidFill>
              </a:rPr>
              <a:t>OR</a:t>
            </a:r>
            <a:r>
              <a:rPr lang="en-US" sz="2200" dirty="0" smtClean="0"/>
              <a:t> In V, R1 and R2 are joined in the same attributes and for weaker conditions and the conditions are projected in V</a:t>
            </a:r>
          </a:p>
          <a:p>
            <a:r>
              <a:rPr lang="en-US" sz="2200" dirty="0" smtClean="0">
                <a:solidFill>
                  <a:schemeClr val="accent3"/>
                </a:solidFill>
              </a:rPr>
              <a:t>OR</a:t>
            </a:r>
            <a:r>
              <a:rPr lang="en-US" sz="2200" dirty="0" smtClean="0"/>
              <a:t>  In V, R1 an R2 are not joined, but the attributes participating in the join in Q are projected in V</a:t>
            </a:r>
          </a:p>
          <a:p>
            <a:endParaRPr lang="en-US" sz="2200" dirty="0" smtClean="0"/>
          </a:p>
          <a:p>
            <a:pPr lvl="1"/>
            <a:endParaRPr lang="en-US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Relevant Views: Selection Conditions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600200"/>
            <a:ext cx="8964488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Consider a relation R1 appearing in both Q and V and let A be</a:t>
            </a:r>
          </a:p>
          <a:p>
            <a:pPr>
              <a:buNone/>
            </a:pPr>
            <a:r>
              <a:rPr lang="en-US" sz="2400" dirty="0" smtClean="0"/>
              <a:t>an attribute of R1 for which Q applies a selection predicate: 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R1 satisfies the selection conditions if :</a:t>
            </a:r>
          </a:p>
          <a:p>
            <a:pPr>
              <a:buClr>
                <a:schemeClr val="accent3"/>
              </a:buClr>
            </a:pPr>
            <a:r>
              <a:rPr lang="en-US" sz="2200" dirty="0" smtClean="0">
                <a:solidFill>
                  <a:schemeClr val="accent3"/>
                </a:solidFill>
              </a:rPr>
              <a:t>Either</a:t>
            </a:r>
            <a:r>
              <a:rPr lang="en-US" sz="2200" dirty="0" smtClean="0"/>
              <a:t> V applies the same selection predicate for the attribute A</a:t>
            </a:r>
          </a:p>
          <a:p>
            <a:pPr>
              <a:buClr>
                <a:schemeClr val="accent3"/>
              </a:buClr>
            </a:pPr>
            <a:r>
              <a:rPr lang="en-US" sz="2200" dirty="0" smtClean="0">
                <a:solidFill>
                  <a:schemeClr val="accent3"/>
                </a:solidFill>
              </a:rPr>
              <a:t>OR</a:t>
            </a:r>
            <a:r>
              <a:rPr lang="en-US" sz="2200" dirty="0" smtClean="0"/>
              <a:t> V applies a weaker selection predicate and A is projected in V</a:t>
            </a:r>
          </a:p>
          <a:p>
            <a:pPr>
              <a:buClr>
                <a:schemeClr val="accent3"/>
              </a:buClr>
            </a:pPr>
            <a:r>
              <a:rPr lang="en-US" sz="2200" dirty="0" smtClean="0">
                <a:solidFill>
                  <a:schemeClr val="accent3"/>
                </a:solidFill>
              </a:rPr>
              <a:t>OR</a:t>
            </a:r>
            <a:r>
              <a:rPr lang="en-US" sz="2200" dirty="0" smtClean="0"/>
              <a:t> V applies no selection predicate for A and A is projected in V</a:t>
            </a:r>
          </a:p>
          <a:p>
            <a:pPr>
              <a:buClr>
                <a:schemeClr val="accent3"/>
              </a:buClr>
            </a:pPr>
            <a:endParaRPr lang="en-US" sz="2200" dirty="0" smtClean="0"/>
          </a:p>
          <a:p>
            <a:pPr>
              <a:buClr>
                <a:schemeClr val="accent3"/>
              </a:buClr>
            </a:pPr>
            <a:endParaRPr lang="en-US" sz="2200" dirty="0" smtClean="0"/>
          </a:p>
          <a:p>
            <a:pPr lvl="1">
              <a:buNone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140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 smtClean="0"/>
              <a:t>Examples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808038"/>
            <a:ext cx="9576618" cy="2116137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sz="2200" dirty="0" smtClean="0"/>
              <a:t>Q:  Select	Student.Name,  Professor.Name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From	Student, Registered, Teaches, Professor</a:t>
            </a:r>
          </a:p>
          <a:p>
            <a:pPr lvl="1" eaLnBrk="1" hangingPunct="1">
              <a:buFontTx/>
              <a:buNone/>
            </a:pPr>
            <a:r>
              <a:rPr lang="en-US" sz="2200" dirty="0" smtClean="0"/>
              <a:t>Where	Student.S=Registered.S and Registered.C = Teaches.C  			and Teaches.P = Professor.P and Student.Year&gt; 2000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35495" y="2420888"/>
            <a:ext cx="4176464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V1: </a:t>
            </a:r>
            <a:r>
              <a:rPr lang="en-US" sz="2000" dirty="0" smtClean="0"/>
              <a:t>	Select  name</a:t>
            </a:r>
            <a:endParaRPr lang="en-US" sz="2000" dirty="0"/>
          </a:p>
          <a:p>
            <a:r>
              <a:rPr lang="en-US" sz="2000" dirty="0" smtClean="0"/>
              <a:t>	from </a:t>
            </a:r>
            <a:r>
              <a:rPr lang="en-US" sz="2000" dirty="0"/>
              <a:t>Student </a:t>
            </a:r>
            <a:endParaRPr lang="en-US" sz="2000" dirty="0" smtClean="0"/>
          </a:p>
          <a:p>
            <a:r>
              <a:rPr lang="en-US" sz="2000" dirty="0" smtClean="0"/>
              <a:t>	where Student.year&gt;2000</a:t>
            </a:r>
            <a:endParaRPr lang="en-US" sz="2000" dirty="0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5496" y="3565465"/>
            <a:ext cx="4176464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V2: </a:t>
            </a:r>
            <a:r>
              <a:rPr lang="en-US" sz="2000" dirty="0"/>
              <a:t>Select </a:t>
            </a:r>
            <a:r>
              <a:rPr lang="en-US" sz="2000" dirty="0" smtClean="0"/>
              <a:t>name</a:t>
            </a:r>
            <a:r>
              <a:rPr lang="en-US" sz="2000" dirty="0"/>
              <a:t>, </a:t>
            </a:r>
            <a:r>
              <a:rPr lang="en-US" sz="2000" dirty="0" smtClean="0"/>
              <a:t>S</a:t>
            </a:r>
            <a:endParaRPr lang="en-US" sz="2000" dirty="0"/>
          </a:p>
          <a:p>
            <a:r>
              <a:rPr lang="en-US" sz="2000" dirty="0"/>
              <a:t>       from Student</a:t>
            </a:r>
          </a:p>
          <a:p>
            <a:r>
              <a:rPr lang="en-US" sz="2000" dirty="0"/>
              <a:t>       where  </a:t>
            </a:r>
            <a:r>
              <a:rPr lang="en-US" sz="2000" dirty="0" smtClean="0"/>
              <a:t>Year&gt; </a:t>
            </a:r>
            <a:r>
              <a:rPr lang="en-US" sz="2000" dirty="0"/>
              <a:t>2000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283968" y="2420888"/>
            <a:ext cx="4680520" cy="13234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V5: </a:t>
            </a:r>
            <a:r>
              <a:rPr lang="en-US" sz="2000" dirty="0"/>
              <a:t>Select </a:t>
            </a:r>
            <a:r>
              <a:rPr lang="en-US" sz="2000" dirty="0" smtClean="0"/>
              <a:t>Student.name</a:t>
            </a:r>
            <a:r>
              <a:rPr lang="en-US" sz="2000" dirty="0"/>
              <a:t>, </a:t>
            </a:r>
            <a:r>
              <a:rPr lang="en-US" sz="2000" dirty="0" smtClean="0"/>
              <a:t>Course.name</a:t>
            </a:r>
            <a:endParaRPr lang="en-US" sz="2000" dirty="0"/>
          </a:p>
          <a:p>
            <a:r>
              <a:rPr lang="en-US" sz="2000" dirty="0"/>
              <a:t>       from Student, </a:t>
            </a:r>
            <a:r>
              <a:rPr lang="en-US" sz="2000" dirty="0" smtClean="0"/>
              <a:t>Registered, Course </a:t>
            </a:r>
            <a:endParaRPr lang="en-US" sz="2000" dirty="0"/>
          </a:p>
          <a:p>
            <a:pPr lvl="1"/>
            <a:r>
              <a:rPr lang="en-US" sz="2000" dirty="0"/>
              <a:t>where </a:t>
            </a:r>
            <a:r>
              <a:rPr lang="en-US" sz="2000" dirty="0" smtClean="0"/>
              <a:t>Student.S </a:t>
            </a:r>
            <a:r>
              <a:rPr lang="en-US" sz="2000" dirty="0"/>
              <a:t>= </a:t>
            </a:r>
            <a:r>
              <a:rPr lang="en-US" sz="2000" dirty="0" smtClean="0"/>
              <a:t>Registered.S</a:t>
            </a:r>
            <a:endParaRPr lang="en-US" sz="2000" dirty="0"/>
          </a:p>
          <a:p>
            <a:pPr lvl="1"/>
            <a:r>
              <a:rPr lang="en-US" sz="2000" dirty="0"/>
              <a:t>and </a:t>
            </a:r>
            <a:r>
              <a:rPr lang="en-US" sz="2000" dirty="0" smtClean="0"/>
              <a:t>Registered.C </a:t>
            </a:r>
            <a:r>
              <a:rPr lang="en-US" sz="2000" dirty="0"/>
              <a:t>= </a:t>
            </a:r>
            <a:r>
              <a:rPr lang="en-US" sz="2000" dirty="0" smtClean="0"/>
              <a:t>Course.C</a:t>
            </a:r>
            <a:endParaRPr lang="en-US" sz="2000" dirty="0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4924" y="4653136"/>
            <a:ext cx="4177035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V3: </a:t>
            </a:r>
            <a:r>
              <a:rPr lang="en-US" sz="2000" dirty="0"/>
              <a:t>Select </a:t>
            </a:r>
            <a:r>
              <a:rPr lang="en-US" sz="2000" dirty="0" smtClean="0"/>
              <a:t>name</a:t>
            </a:r>
            <a:r>
              <a:rPr lang="en-US" sz="2000" dirty="0"/>
              <a:t>, </a:t>
            </a:r>
            <a:r>
              <a:rPr lang="en-US" sz="2000" dirty="0" smtClean="0"/>
              <a:t>S</a:t>
            </a:r>
            <a:endParaRPr lang="en-US" sz="2000" dirty="0"/>
          </a:p>
          <a:p>
            <a:r>
              <a:rPr lang="en-US" sz="2000" dirty="0"/>
              <a:t>       from Student</a:t>
            </a:r>
          </a:p>
          <a:p>
            <a:r>
              <a:rPr lang="en-US" sz="2000" dirty="0"/>
              <a:t>       where </a:t>
            </a:r>
            <a:r>
              <a:rPr lang="en-US" sz="2000" dirty="0" smtClean="0"/>
              <a:t>Year </a:t>
            </a:r>
            <a:r>
              <a:rPr lang="en-US" sz="2000" dirty="0"/>
              <a:t>&gt;1996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35246" y="5806802"/>
            <a:ext cx="4176713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/>
              <a:t>V4: </a:t>
            </a:r>
            <a:r>
              <a:rPr lang="en-US" sz="2000" dirty="0"/>
              <a:t>Select </a:t>
            </a:r>
            <a:r>
              <a:rPr lang="en-US" sz="2000" dirty="0" smtClean="0"/>
              <a:t>name</a:t>
            </a:r>
            <a:r>
              <a:rPr lang="en-US" sz="2000" dirty="0"/>
              <a:t>, </a:t>
            </a:r>
            <a:r>
              <a:rPr lang="en-US" sz="2000" dirty="0" smtClean="0"/>
              <a:t>S, Year</a:t>
            </a:r>
            <a:endParaRPr lang="en-US" sz="2000" dirty="0"/>
          </a:p>
          <a:p>
            <a:r>
              <a:rPr lang="en-US" sz="2000" dirty="0"/>
              <a:t>       from Student</a:t>
            </a:r>
          </a:p>
          <a:p>
            <a:r>
              <a:rPr lang="en-US" sz="2000" dirty="0"/>
              <a:t>       </a:t>
            </a:r>
            <a:r>
              <a:rPr lang="en-US" sz="2000"/>
              <a:t>where </a:t>
            </a:r>
            <a:r>
              <a:rPr lang="en-US" sz="2000" smtClean="0"/>
              <a:t>Year </a:t>
            </a:r>
            <a:r>
              <a:rPr lang="en-US" sz="2000" dirty="0"/>
              <a:t>&gt;1996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4283968" y="3861048"/>
            <a:ext cx="4788024" cy="1631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V6: Select  Student.name,Student.year</a:t>
            </a:r>
            <a:r>
              <a:rPr lang="en-US" sz="2000" dirty="0"/>
              <a:t>, </a:t>
            </a:r>
            <a:r>
              <a:rPr lang="en-US" sz="2000" dirty="0" smtClean="0"/>
              <a:t>		      Course.name,  Course.C</a:t>
            </a:r>
            <a:endParaRPr lang="en-US" sz="2000" dirty="0"/>
          </a:p>
          <a:p>
            <a:r>
              <a:rPr lang="en-US" sz="2000" dirty="0" smtClean="0"/>
              <a:t>       from </a:t>
            </a:r>
            <a:r>
              <a:rPr lang="en-US" sz="2000" dirty="0"/>
              <a:t>Student, </a:t>
            </a:r>
            <a:r>
              <a:rPr lang="en-US" sz="2000" dirty="0" smtClean="0"/>
              <a:t>Registered, Course </a:t>
            </a:r>
          </a:p>
          <a:p>
            <a:r>
              <a:rPr lang="en-US" sz="2000" dirty="0" smtClean="0"/>
              <a:t>       where Student.S= Registered.S </a:t>
            </a:r>
          </a:p>
          <a:p>
            <a:r>
              <a:rPr lang="en-US" sz="2000" dirty="0" smtClean="0"/>
              <a:t>       and Registered.C </a:t>
            </a:r>
            <a:r>
              <a:rPr lang="en-US" sz="2000" dirty="0"/>
              <a:t>= </a:t>
            </a:r>
            <a:r>
              <a:rPr lang="en-US" sz="2000" dirty="0" smtClean="0"/>
              <a:t>Course.C</a:t>
            </a:r>
            <a:endParaRPr lang="en-US" sz="2000" dirty="0"/>
          </a:p>
        </p:txBody>
      </p:sp>
      <p:pic>
        <p:nvPicPr>
          <p:cNvPr id="16394" name="Picture 10" descr="check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4383" y="3709927"/>
            <a:ext cx="561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Picture 11" descr="check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483" y="5878240"/>
            <a:ext cx="561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6" name="Picture 12" descr="check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0432" y="4787999"/>
            <a:ext cx="561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5" y="2636912"/>
            <a:ext cx="46370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8" name="Picture 1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250" y="4726161"/>
            <a:ext cx="52546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9" name="Picture 1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8424" y="3212976"/>
            <a:ext cx="525462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Query Optimization – the Selinger Algorithm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82763"/>
            <a:ext cx="8435975" cy="45259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3"/>
              </a:buClr>
            </a:pPr>
            <a:r>
              <a:rPr lang="en-US" sz="2400" dirty="0" smtClean="0"/>
              <a:t>The Selinger Algorithm chooses the best join order</a:t>
            </a:r>
          </a:p>
          <a:p>
            <a:pPr eaLnBrk="1" hangingPunct="1">
              <a:lnSpc>
                <a:spcPct val="90000"/>
              </a:lnSpc>
              <a:buClr>
                <a:schemeClr val="accent3"/>
              </a:buClr>
            </a:pPr>
            <a:r>
              <a:rPr lang="en-US" sz="2400" dirty="0" smtClean="0"/>
              <a:t>A bottom-up dynamic programming algorithm</a:t>
            </a:r>
          </a:p>
          <a:p>
            <a:pPr eaLnBrk="1" hangingPunct="1">
              <a:lnSpc>
                <a:spcPct val="90000"/>
              </a:lnSpc>
              <a:buClr>
                <a:schemeClr val="accent3"/>
              </a:buClr>
            </a:pPr>
            <a:r>
              <a:rPr lang="en-US" sz="2400" dirty="0" smtClean="0"/>
              <a:t>Each iteration explores all join combinations of certain length</a:t>
            </a:r>
          </a:p>
          <a:p>
            <a:pPr eaLnBrk="1" hangingPunct="1">
              <a:lnSpc>
                <a:spcPct val="90000"/>
              </a:lnSpc>
              <a:buClr>
                <a:schemeClr val="accent3"/>
              </a:buClr>
            </a:pPr>
            <a:r>
              <a:rPr lang="en-US" sz="2400" dirty="0" smtClean="0"/>
              <a:t>For each combination of joins, it keeps only the cheapest plan, taking into account costs estimated in the previous iteration 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12738" y="53975"/>
            <a:ext cx="8435975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 variation of the Selinger Algorithm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accent3"/>
              </a:buClr>
            </a:pPr>
            <a:r>
              <a:rPr lang="en-US" sz="2400" dirty="0" smtClean="0"/>
              <a:t>The Selinger Algorithm can be modified in order to choose the cheapest equivalent rewriting</a:t>
            </a:r>
          </a:p>
          <a:p>
            <a:pPr eaLnBrk="1" hangingPunct="1">
              <a:buClr>
                <a:schemeClr val="accent3"/>
              </a:buClr>
            </a:pPr>
            <a:r>
              <a:rPr lang="en-US" sz="2400" dirty="0" smtClean="0"/>
              <a:t>Start with views that seem useful for a certain query</a:t>
            </a:r>
          </a:p>
          <a:p>
            <a:pPr eaLnBrk="1" hangingPunct="1">
              <a:buClr>
                <a:schemeClr val="accent3"/>
              </a:buClr>
            </a:pPr>
            <a:r>
              <a:rPr lang="en-US" sz="2400" dirty="0" smtClean="0"/>
              <a:t>Continue in a bottom-up fashion exploring all join combinations</a:t>
            </a:r>
          </a:p>
          <a:p>
            <a:pPr eaLnBrk="1" hangingPunct="1">
              <a:buClr>
                <a:schemeClr val="accent3"/>
              </a:buClr>
            </a:pPr>
            <a:r>
              <a:rPr lang="en-US" sz="2400" dirty="0" smtClean="0"/>
              <a:t>For each combination, prune plans estimated to be more expensive or less contributing than others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4450"/>
            <a:ext cx="8435975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 variation of the Selinger Algorithm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268413"/>
            <a:ext cx="864235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chemeClr val="accent3"/>
              </a:buClr>
            </a:pPr>
            <a:r>
              <a:rPr lang="en-US" sz="2400" dirty="0" smtClean="0">
                <a:solidFill>
                  <a:schemeClr val="accent5"/>
                </a:solidFill>
              </a:rPr>
              <a:t>First Iteration:</a:t>
            </a:r>
          </a:p>
          <a:p>
            <a:pPr lvl="1" eaLnBrk="1" hangingPunct="1">
              <a:lnSpc>
                <a:spcPct val="8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000" dirty="0" smtClean="0"/>
              <a:t>Find all views that are relevant (useful) to the query </a:t>
            </a:r>
          </a:p>
          <a:p>
            <a:pPr lvl="1" eaLnBrk="1" hangingPunct="1">
              <a:lnSpc>
                <a:spcPct val="8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000" dirty="0" smtClean="0"/>
              <a:t>Choose the best access path for each view and evaluate its cost</a:t>
            </a:r>
          </a:p>
          <a:p>
            <a:pPr eaLnBrk="1" hangingPunct="1">
              <a:lnSpc>
                <a:spcPct val="80000"/>
              </a:lnSpc>
              <a:buClr>
                <a:schemeClr val="accent3"/>
              </a:buClr>
            </a:pPr>
            <a:r>
              <a:rPr lang="en-US" sz="2400" dirty="0" smtClean="0">
                <a:solidFill>
                  <a:schemeClr val="accent5"/>
                </a:solidFill>
              </a:rPr>
              <a:t>Second Iteration:</a:t>
            </a:r>
          </a:p>
          <a:p>
            <a:pPr lvl="1" eaLnBrk="1" hangingPunct="1">
              <a:lnSpc>
                <a:spcPct val="8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000" dirty="0" smtClean="0"/>
              <a:t>Find all pair combinations</a:t>
            </a:r>
          </a:p>
          <a:p>
            <a:pPr lvl="1" eaLnBrk="1" hangingPunct="1">
              <a:lnSpc>
                <a:spcPct val="8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000" dirty="0" smtClean="0"/>
              <a:t>For each pair find all possible Joins in all possible attributes that lead to useful plans</a:t>
            </a:r>
          </a:p>
          <a:p>
            <a:pPr lvl="1" eaLnBrk="1" hangingPunct="1">
              <a:lnSpc>
                <a:spcPct val="8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000" dirty="0" smtClean="0"/>
              <a:t>Plans that are complete (i.e. are sufficient to answer the query) are distinguished as final candidates</a:t>
            </a:r>
          </a:p>
          <a:p>
            <a:pPr lvl="1" eaLnBrk="1" hangingPunct="1">
              <a:lnSpc>
                <a:spcPct val="8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000" dirty="0" smtClean="0"/>
              <a:t>For the rest plans do the following: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 smtClean="0"/>
              <a:t>Compare pairs of plans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 smtClean="0"/>
              <a:t>For each pair (p, p’), if p’ is cheaper and has greater or equal contribution (covers more relations), then p is pruned</a:t>
            </a:r>
          </a:p>
          <a:p>
            <a:pPr eaLnBrk="1" hangingPunct="1">
              <a:lnSpc>
                <a:spcPct val="80000"/>
              </a:lnSpc>
              <a:buClr>
                <a:schemeClr val="accent3"/>
              </a:buClr>
            </a:pPr>
            <a:r>
              <a:rPr lang="en-US" sz="2400" dirty="0" smtClean="0">
                <a:solidFill>
                  <a:schemeClr val="accent5"/>
                </a:solidFill>
              </a:rPr>
              <a:t>Third Iteration:</a:t>
            </a:r>
          </a:p>
          <a:p>
            <a:pPr lvl="1" eaLnBrk="1" hangingPunct="1">
              <a:lnSpc>
                <a:spcPct val="8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000" dirty="0" smtClean="0"/>
              <a:t>Find all possible pairs of plans derived from the previous iteration and the plans derived from the first iteration</a:t>
            </a:r>
          </a:p>
          <a:p>
            <a:pPr lvl="1" eaLnBrk="1" hangingPunct="1">
              <a:lnSpc>
                <a:spcPct val="80000"/>
              </a:lnSpc>
              <a:buClr>
                <a:schemeClr val="accent3"/>
              </a:buClr>
              <a:buFont typeface="Wingdings" pitchFamily="2" charset="2"/>
              <a:buChar char="§"/>
            </a:pPr>
            <a:r>
              <a:rPr lang="en-US" sz="2000" dirty="0" smtClean="0"/>
              <a:t>…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74638"/>
            <a:ext cx="84963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 variation of the Selinger Algorithm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757363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en-US" dirty="0" smtClean="0"/>
              <a:t>Query: R1    R2     R3     R4</a:t>
            </a:r>
          </a:p>
          <a:p>
            <a:pPr lvl="1" eaLnBrk="1" hangingPunct="1">
              <a:buFontTx/>
              <a:buNone/>
            </a:pPr>
            <a:r>
              <a:rPr lang="en-US" dirty="0" smtClean="0"/>
              <a:t>Views: V1=R1    R2 , V2=R2      R3       R4</a:t>
            </a:r>
          </a:p>
          <a:p>
            <a:pPr lvl="1" eaLnBrk="1" hangingPunct="1">
              <a:buFontTx/>
              <a:buNone/>
            </a:pPr>
            <a:r>
              <a:rPr lang="en-US" dirty="0" smtClean="0"/>
              <a:t>		       V3=R2      R3, V4=R3       R4, 	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627313" y="1730375"/>
            <a:ext cx="360362" cy="215900"/>
            <a:chOff x="2608" y="2205"/>
            <a:chExt cx="322" cy="204"/>
          </a:xfrm>
        </p:grpSpPr>
        <p:sp>
          <p:nvSpPr>
            <p:cNvPr id="21548" name="AutoShape 4"/>
            <p:cNvSpPr>
              <a:spLocks noChangeArrowheads="1"/>
            </p:cNvSpPr>
            <p:nvPr/>
          </p:nvSpPr>
          <p:spPr bwMode="auto">
            <a:xfrm rot="5400000">
              <a:off x="2586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21549" name="AutoShape 6"/>
            <p:cNvSpPr>
              <a:spLocks noChangeArrowheads="1"/>
            </p:cNvSpPr>
            <p:nvPr/>
          </p:nvSpPr>
          <p:spPr bwMode="auto">
            <a:xfrm rot="-5400000">
              <a:off x="2749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563938" y="1743075"/>
            <a:ext cx="360362" cy="215900"/>
            <a:chOff x="2608" y="2205"/>
            <a:chExt cx="322" cy="204"/>
          </a:xfrm>
        </p:grpSpPr>
        <p:sp>
          <p:nvSpPr>
            <p:cNvPr id="21546" name="AutoShape 9"/>
            <p:cNvSpPr>
              <a:spLocks noChangeArrowheads="1"/>
            </p:cNvSpPr>
            <p:nvPr/>
          </p:nvSpPr>
          <p:spPr bwMode="auto">
            <a:xfrm rot="5400000">
              <a:off x="2586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21547" name="AutoShape 10"/>
            <p:cNvSpPr>
              <a:spLocks noChangeArrowheads="1"/>
            </p:cNvSpPr>
            <p:nvPr/>
          </p:nvSpPr>
          <p:spPr bwMode="auto">
            <a:xfrm rot="-5400000">
              <a:off x="2749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498975" y="1728788"/>
            <a:ext cx="360363" cy="215900"/>
            <a:chOff x="2608" y="2205"/>
            <a:chExt cx="322" cy="204"/>
          </a:xfrm>
        </p:grpSpPr>
        <p:sp>
          <p:nvSpPr>
            <p:cNvPr id="21544" name="AutoShape 12"/>
            <p:cNvSpPr>
              <a:spLocks noChangeArrowheads="1"/>
            </p:cNvSpPr>
            <p:nvPr/>
          </p:nvSpPr>
          <p:spPr bwMode="auto">
            <a:xfrm rot="5400000">
              <a:off x="2586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21545" name="AutoShape 13"/>
            <p:cNvSpPr>
              <a:spLocks noChangeArrowheads="1"/>
            </p:cNvSpPr>
            <p:nvPr/>
          </p:nvSpPr>
          <p:spPr bwMode="auto">
            <a:xfrm rot="-5400000">
              <a:off x="2749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3275013" y="2276475"/>
            <a:ext cx="360362" cy="215900"/>
            <a:chOff x="2608" y="2205"/>
            <a:chExt cx="322" cy="204"/>
          </a:xfrm>
        </p:grpSpPr>
        <p:sp>
          <p:nvSpPr>
            <p:cNvPr id="21542" name="AutoShape 15"/>
            <p:cNvSpPr>
              <a:spLocks noChangeArrowheads="1"/>
            </p:cNvSpPr>
            <p:nvPr/>
          </p:nvSpPr>
          <p:spPr bwMode="auto">
            <a:xfrm rot="5400000">
              <a:off x="2586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21543" name="AutoShape 16"/>
            <p:cNvSpPr>
              <a:spLocks noChangeArrowheads="1"/>
            </p:cNvSpPr>
            <p:nvPr/>
          </p:nvSpPr>
          <p:spPr bwMode="auto">
            <a:xfrm rot="-5400000">
              <a:off x="2749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5651500" y="2276475"/>
            <a:ext cx="360363" cy="215900"/>
            <a:chOff x="2608" y="2205"/>
            <a:chExt cx="322" cy="204"/>
          </a:xfrm>
        </p:grpSpPr>
        <p:sp>
          <p:nvSpPr>
            <p:cNvPr id="21540" name="AutoShape 21"/>
            <p:cNvSpPr>
              <a:spLocks noChangeArrowheads="1"/>
            </p:cNvSpPr>
            <p:nvPr/>
          </p:nvSpPr>
          <p:spPr bwMode="auto">
            <a:xfrm rot="5400000">
              <a:off x="2586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21541" name="AutoShape 22"/>
            <p:cNvSpPr>
              <a:spLocks noChangeArrowheads="1"/>
            </p:cNvSpPr>
            <p:nvPr/>
          </p:nvSpPr>
          <p:spPr bwMode="auto">
            <a:xfrm rot="-5400000">
              <a:off x="2749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6732588" y="2276475"/>
            <a:ext cx="360362" cy="215900"/>
            <a:chOff x="2608" y="2205"/>
            <a:chExt cx="322" cy="204"/>
          </a:xfrm>
        </p:grpSpPr>
        <p:sp>
          <p:nvSpPr>
            <p:cNvPr id="21538" name="AutoShape 24"/>
            <p:cNvSpPr>
              <a:spLocks noChangeArrowheads="1"/>
            </p:cNvSpPr>
            <p:nvPr/>
          </p:nvSpPr>
          <p:spPr bwMode="auto">
            <a:xfrm rot="5400000">
              <a:off x="2586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21539" name="AutoShape 25"/>
            <p:cNvSpPr>
              <a:spLocks noChangeArrowheads="1"/>
            </p:cNvSpPr>
            <p:nvPr/>
          </p:nvSpPr>
          <p:spPr bwMode="auto">
            <a:xfrm rot="-5400000">
              <a:off x="2749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3348038" y="2781300"/>
            <a:ext cx="360362" cy="215900"/>
            <a:chOff x="2608" y="2205"/>
            <a:chExt cx="322" cy="204"/>
          </a:xfrm>
        </p:grpSpPr>
        <p:sp>
          <p:nvSpPr>
            <p:cNvPr id="21536" name="AutoShape 27"/>
            <p:cNvSpPr>
              <a:spLocks noChangeArrowheads="1"/>
            </p:cNvSpPr>
            <p:nvPr/>
          </p:nvSpPr>
          <p:spPr bwMode="auto">
            <a:xfrm rot="5400000">
              <a:off x="2586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21537" name="AutoShape 28"/>
            <p:cNvSpPr>
              <a:spLocks noChangeArrowheads="1"/>
            </p:cNvSpPr>
            <p:nvPr/>
          </p:nvSpPr>
          <p:spPr bwMode="auto">
            <a:xfrm rot="-5400000">
              <a:off x="2749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</p:grp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5795963" y="2781300"/>
            <a:ext cx="360362" cy="215900"/>
            <a:chOff x="2608" y="2205"/>
            <a:chExt cx="322" cy="204"/>
          </a:xfrm>
        </p:grpSpPr>
        <p:sp>
          <p:nvSpPr>
            <p:cNvPr id="21534" name="AutoShape 30"/>
            <p:cNvSpPr>
              <a:spLocks noChangeArrowheads="1"/>
            </p:cNvSpPr>
            <p:nvPr/>
          </p:nvSpPr>
          <p:spPr bwMode="auto">
            <a:xfrm rot="5400000">
              <a:off x="2586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21535" name="AutoShape 31"/>
            <p:cNvSpPr>
              <a:spLocks noChangeArrowheads="1"/>
            </p:cNvSpPr>
            <p:nvPr/>
          </p:nvSpPr>
          <p:spPr bwMode="auto">
            <a:xfrm rot="-5400000">
              <a:off x="2749" y="2227"/>
              <a:ext cx="204" cy="159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dirty="0"/>
            </a:p>
          </p:txBody>
        </p:sp>
      </p:grpSp>
      <p:sp>
        <p:nvSpPr>
          <p:cNvPr id="22560" name="Text Box 32"/>
          <p:cNvSpPr txBox="1">
            <a:spLocks noChangeArrowheads="1"/>
          </p:cNvSpPr>
          <p:nvPr/>
        </p:nvSpPr>
        <p:spPr bwMode="auto">
          <a:xfrm>
            <a:off x="2566988" y="5876925"/>
            <a:ext cx="3300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V1	V2	V3	V4</a:t>
            </a:r>
          </a:p>
        </p:txBody>
      </p:sp>
      <p:sp>
        <p:nvSpPr>
          <p:cNvPr id="22561" name="Text Box 33"/>
          <p:cNvSpPr txBox="1">
            <a:spLocks noChangeArrowheads="1"/>
          </p:cNvSpPr>
          <p:nvPr/>
        </p:nvSpPr>
        <p:spPr bwMode="auto">
          <a:xfrm>
            <a:off x="755650" y="5157788"/>
            <a:ext cx="784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V1-V2	     V1-V3     V1-V4     V2-V3      V2-V4      V3-V4</a:t>
            </a:r>
          </a:p>
        </p:txBody>
      </p:sp>
      <p:sp>
        <p:nvSpPr>
          <p:cNvPr id="22564" name="Oval 36"/>
          <p:cNvSpPr>
            <a:spLocks noChangeArrowheads="1"/>
          </p:cNvSpPr>
          <p:nvPr/>
        </p:nvSpPr>
        <p:spPr bwMode="auto">
          <a:xfrm>
            <a:off x="755650" y="5157788"/>
            <a:ext cx="1079500" cy="431800"/>
          </a:xfrm>
          <a:prstGeom prst="ellips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 flipV="1">
            <a:off x="4787900" y="5084763"/>
            <a:ext cx="792163" cy="5762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>
            <a:off x="4714875" y="5084763"/>
            <a:ext cx="865188" cy="5762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 flipV="1">
            <a:off x="6084888" y="5084763"/>
            <a:ext cx="792162" cy="5762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>
            <a:off x="6011863" y="5084763"/>
            <a:ext cx="865187" cy="5762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V="1">
            <a:off x="7451725" y="5084763"/>
            <a:ext cx="792163" cy="57626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>
            <a:off x="7378700" y="5084763"/>
            <a:ext cx="865188" cy="57626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71" name="Text Box 43"/>
          <p:cNvSpPr txBox="1">
            <a:spLocks noChangeArrowheads="1"/>
          </p:cNvSpPr>
          <p:nvPr/>
        </p:nvSpPr>
        <p:spPr bwMode="auto">
          <a:xfrm>
            <a:off x="755650" y="4292600"/>
            <a:ext cx="784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/>
              <a:t>(V1-V3)-V2	(V1-V3)-V4</a:t>
            </a:r>
          </a:p>
        </p:txBody>
      </p:sp>
      <p:sp>
        <p:nvSpPr>
          <p:cNvPr id="22572" name="Oval 44"/>
          <p:cNvSpPr>
            <a:spLocks noChangeArrowheads="1"/>
          </p:cNvSpPr>
          <p:nvPr/>
        </p:nvSpPr>
        <p:spPr bwMode="auto">
          <a:xfrm>
            <a:off x="2916238" y="4292600"/>
            <a:ext cx="1727200" cy="431800"/>
          </a:xfrm>
          <a:prstGeom prst="ellips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22573" name="Oval 45"/>
          <p:cNvSpPr>
            <a:spLocks noChangeArrowheads="1"/>
          </p:cNvSpPr>
          <p:nvPr/>
        </p:nvSpPr>
        <p:spPr bwMode="auto">
          <a:xfrm>
            <a:off x="4787900" y="4292600"/>
            <a:ext cx="1728788" cy="431800"/>
          </a:xfrm>
          <a:prstGeom prst="ellipse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 flipV="1">
            <a:off x="5220073" y="4221088"/>
            <a:ext cx="792088" cy="64827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75" name="Line 47"/>
          <p:cNvSpPr>
            <a:spLocks noChangeShapeType="1"/>
          </p:cNvSpPr>
          <p:nvPr/>
        </p:nvSpPr>
        <p:spPr bwMode="auto">
          <a:xfrm>
            <a:off x="5148064" y="4149080"/>
            <a:ext cx="864096" cy="72008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76" name="Line 48"/>
          <p:cNvSpPr>
            <a:spLocks noChangeShapeType="1"/>
          </p:cNvSpPr>
          <p:nvPr/>
        </p:nvSpPr>
        <p:spPr bwMode="auto">
          <a:xfrm flipV="1">
            <a:off x="3419475" y="4221163"/>
            <a:ext cx="792163" cy="57626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77" name="Line 49"/>
          <p:cNvSpPr>
            <a:spLocks noChangeShapeType="1"/>
          </p:cNvSpPr>
          <p:nvPr/>
        </p:nvSpPr>
        <p:spPr bwMode="auto">
          <a:xfrm>
            <a:off x="3346450" y="4221163"/>
            <a:ext cx="865188" cy="57626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78" name="Line 50"/>
          <p:cNvSpPr>
            <a:spLocks noChangeShapeType="1"/>
          </p:cNvSpPr>
          <p:nvPr/>
        </p:nvSpPr>
        <p:spPr bwMode="auto">
          <a:xfrm>
            <a:off x="3492500" y="5084763"/>
            <a:ext cx="792163" cy="64928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79" name="Line 51"/>
          <p:cNvSpPr>
            <a:spLocks noChangeShapeType="1"/>
          </p:cNvSpPr>
          <p:nvPr/>
        </p:nvSpPr>
        <p:spPr bwMode="auto">
          <a:xfrm flipV="1">
            <a:off x="3563938" y="5084763"/>
            <a:ext cx="647700" cy="64928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0" grpId="0"/>
      <p:bldP spid="22561" grpId="0"/>
      <p:bldP spid="22564" grpId="0" animBg="1"/>
      <p:bldP spid="22565" grpId="0" animBg="1"/>
      <p:bldP spid="22566" grpId="0" animBg="1"/>
      <p:bldP spid="22567" grpId="0" animBg="1"/>
      <p:bldP spid="22568" grpId="0" animBg="1"/>
      <p:bldP spid="22569" grpId="0" animBg="1"/>
      <p:bldP spid="22570" grpId="0" animBg="1"/>
      <p:bldP spid="22571" grpId="0"/>
      <p:bldP spid="22572" grpId="0" animBg="1"/>
      <p:bldP spid="22573" grpId="0" animBg="1"/>
      <p:bldP spid="22574" grpId="0" animBg="1"/>
      <p:bldP spid="22575" grpId="0" animBg="1"/>
      <p:bldP spid="22576" grpId="0" animBg="1"/>
      <p:bldP spid="22577" grpId="0" animBg="1"/>
      <p:bldP spid="22578" grpId="0" animBg="1"/>
      <p:bldP spid="225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152400"/>
            <a:ext cx="7772400" cy="10445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</a:t>
            </a:r>
            <a:r>
              <a:rPr lang="en-US" dirty="0" smtClean="0">
                <a:ea typeface="+mj-ea"/>
              </a:rPr>
              <a:t>ource Description Languages</a:t>
            </a:r>
            <a:endParaRPr lang="en-US" dirty="0">
              <a:ea typeface="+mj-ea"/>
            </a:endParaRP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63675"/>
            <a:ext cx="8867328" cy="4594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Desiderata: </a:t>
            </a:r>
          </a:p>
          <a:p>
            <a:pPr>
              <a:buFont typeface="Lucida Grande"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Effective: </a:t>
            </a:r>
            <a:r>
              <a:rPr lang="en-US" sz="2400" dirty="0" smtClean="0"/>
              <a:t>it should </a:t>
            </a:r>
            <a:r>
              <a:rPr lang="en-US" sz="2400" dirty="0"/>
              <a:t>be able to express relationships between real </a:t>
            </a:r>
            <a:r>
              <a:rPr lang="en-US" sz="2400" dirty="0" smtClean="0"/>
              <a:t>schemata</a:t>
            </a:r>
          </a:p>
          <a:p>
            <a:pPr>
              <a:buFont typeface="Lucida Grande"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Enable efficient reformulation:</a:t>
            </a:r>
            <a:r>
              <a:rPr lang="en-US" sz="2400" dirty="0" smtClean="0"/>
              <a:t> computational </a:t>
            </a:r>
            <a:r>
              <a:rPr lang="en-US" sz="2400" dirty="0"/>
              <a:t>complexity of reformulation and finding </a:t>
            </a:r>
            <a:r>
              <a:rPr lang="en-US" sz="2400" dirty="0" smtClean="0"/>
              <a:t>answers</a:t>
            </a:r>
          </a:p>
          <a:p>
            <a:pPr>
              <a:buFont typeface="Lucida Grande"/>
              <a:buChar char="-"/>
            </a:pPr>
            <a:r>
              <a:rPr lang="en-US" sz="2400" dirty="0" smtClean="0">
                <a:solidFill>
                  <a:srgbClr val="0000FF"/>
                </a:solidFill>
              </a:rPr>
              <a:t>Easy update:</a:t>
            </a:r>
            <a:r>
              <a:rPr lang="en-US" sz="2400" dirty="0" smtClean="0"/>
              <a:t> it should </a:t>
            </a:r>
            <a:r>
              <a:rPr lang="en-US" sz="2400" dirty="0"/>
              <a:t>be easy to add and delete sources</a:t>
            </a:r>
          </a:p>
        </p:txBody>
      </p:sp>
    </p:spTree>
    <p:extLst>
      <p:ext uri="{BB962C8B-B14F-4D97-AF65-F5344CB8AC3E}">
        <p14:creationId xmlns:p14="http://schemas.microsoft.com/office/powerpoint/2010/main" val="291047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ROOT@PSWCLNNGC6WZY553" val="4041"/>
</p:tagLst>
</file>

<file path=ppt/theme/theme1.xml><?xml version="1.0" encoding="utf-8"?>
<a:theme xmlns:a="http://schemas.openxmlformats.org/drawingml/2006/main" name="Thème Office">
  <a:themeElements>
    <a:clrScheme name="COSY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FFF2F"/>
      </a:accent1>
      <a:accent2>
        <a:srgbClr val="FF0000"/>
      </a:accent2>
      <a:accent3>
        <a:srgbClr val="0000FF"/>
      </a:accent3>
      <a:accent4>
        <a:srgbClr val="FFFF00"/>
      </a:accent4>
      <a:accent5>
        <a:srgbClr val="FF0000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6536</TotalTime>
  <Words>4205</Words>
  <Application>Microsoft Macintosh PowerPoint</Application>
  <PresentationFormat>Présentation à l'écran (4:3)</PresentationFormat>
  <Paragraphs>942</Paragraphs>
  <Slides>86</Slides>
  <Notes>33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86</vt:i4>
      </vt:variant>
    </vt:vector>
  </HeadingPairs>
  <TitlesOfParts>
    <vt:vector size="89" baseType="lpstr">
      <vt:lpstr>Thème Office</vt:lpstr>
      <vt:lpstr>Équation</vt:lpstr>
      <vt:lpstr>Equation</vt:lpstr>
      <vt:lpstr>Querying  Heterogeneous Data Sources     </vt:lpstr>
      <vt:lpstr>Outline</vt:lpstr>
      <vt:lpstr>Federated  Databases</vt:lpstr>
      <vt:lpstr>A Possible Application: Linked Data </vt:lpstr>
      <vt:lpstr>Question</vt:lpstr>
      <vt:lpstr>Issues: Semantic Heterogeneity </vt:lpstr>
      <vt:lpstr>Solution: Mediated Schema</vt:lpstr>
      <vt:lpstr>Source Description</vt:lpstr>
      <vt:lpstr>Source Description Languages</vt:lpstr>
      <vt:lpstr>Specification of Source Description</vt:lpstr>
      <vt:lpstr>Languages for Schema Mapping</vt:lpstr>
      <vt:lpstr>Global-as-View (GAV)</vt:lpstr>
      <vt:lpstr>Global-as-View (GAV)</vt:lpstr>
      <vt:lpstr>Local-as-View (LAV)</vt:lpstr>
      <vt:lpstr>Answering Queries</vt:lpstr>
      <vt:lpstr>Examples: Certain Answers   (1)</vt:lpstr>
      <vt:lpstr>Examples: Certain Answers   (2)</vt:lpstr>
      <vt:lpstr>Comparison</vt:lpstr>
      <vt:lpstr>Answering Queries using Views</vt:lpstr>
      <vt:lpstr>Answering Queries Using Views</vt:lpstr>
      <vt:lpstr>Scenario 1: Data Integration </vt:lpstr>
      <vt:lpstr>Scenario 2: Query Optimization</vt:lpstr>
      <vt:lpstr>Answering Queries Using Views</vt:lpstr>
      <vt:lpstr>Query Equivalence and Containment</vt:lpstr>
      <vt:lpstr>Equivalent and Containment Rewritings</vt:lpstr>
      <vt:lpstr>Example</vt:lpstr>
      <vt:lpstr>Example</vt:lpstr>
      <vt:lpstr>Example: Query Containment</vt:lpstr>
      <vt:lpstr>Example: Query Containment (2)</vt:lpstr>
      <vt:lpstr>The variations of the problem</vt:lpstr>
      <vt:lpstr>Usual Settings  &amp; Problems</vt:lpstr>
      <vt:lpstr>Answering Queries Using Views</vt:lpstr>
      <vt:lpstr>Answering Queries Using Views  In Data Integration</vt:lpstr>
      <vt:lpstr>Example: A Mediated Schema</vt:lpstr>
      <vt:lpstr>Conjunctive Queries</vt:lpstr>
      <vt:lpstr>Example</vt:lpstr>
      <vt:lpstr>The Problem</vt:lpstr>
      <vt:lpstr>Algorithms</vt:lpstr>
      <vt:lpstr>Example</vt:lpstr>
      <vt:lpstr>Complexity</vt:lpstr>
      <vt:lpstr>The Bucket Algorithm</vt:lpstr>
      <vt:lpstr>The Bucket Algorithm</vt:lpstr>
      <vt:lpstr>The Bucket Algorithm</vt:lpstr>
      <vt:lpstr>Algorithms</vt:lpstr>
      <vt:lpstr>The Inverse-Rules </vt:lpstr>
      <vt:lpstr>Generate the Inverse-Rules </vt:lpstr>
      <vt:lpstr>The Inverse Rule Algorithm</vt:lpstr>
      <vt:lpstr>Inverse Rule Algorithm (2)</vt:lpstr>
      <vt:lpstr>Inverse Rule Algorithm (3)</vt:lpstr>
      <vt:lpstr>Bucket versus Inverse-rules</vt:lpstr>
      <vt:lpstr>The MiniCon Algorithm</vt:lpstr>
      <vt:lpstr>Bucket vs Minico Algorithm</vt:lpstr>
      <vt:lpstr>Further Reading</vt:lpstr>
      <vt:lpstr>AQUV for other Languages</vt:lpstr>
      <vt:lpstr>Access-Pattern Limitations</vt:lpstr>
      <vt:lpstr>Example Binding Patterns</vt:lpstr>
      <vt:lpstr>Executable Plans</vt:lpstr>
      <vt:lpstr>Example (1)</vt:lpstr>
      <vt:lpstr>Rewritings of unbound length!</vt:lpstr>
      <vt:lpstr>A Graph Perspective</vt:lpstr>
      <vt:lpstr>Question</vt:lpstr>
      <vt:lpstr>Recursive Query Plans</vt:lpstr>
      <vt:lpstr>Recursive Plans to the Rescue</vt:lpstr>
      <vt:lpstr>AQUV for other Languages</vt:lpstr>
      <vt:lpstr>Integrity Constraints with LAV</vt:lpstr>
      <vt:lpstr>But We Do Have Answers…</vt:lpstr>
      <vt:lpstr>No Limit to Rewriting Size</vt:lpstr>
      <vt:lpstr>Recursive Plan</vt:lpstr>
      <vt:lpstr>The e relation</vt:lpstr>
      <vt:lpstr>The Rules</vt:lpstr>
      <vt:lpstr>One More Step</vt:lpstr>
      <vt:lpstr>Answering Queries Using Views</vt:lpstr>
      <vt:lpstr>Query answering: Optimization Versus Data Integration</vt:lpstr>
      <vt:lpstr>Materialized Views</vt:lpstr>
      <vt:lpstr>Optimization Goal</vt:lpstr>
      <vt:lpstr>Query Optimization Example</vt:lpstr>
      <vt:lpstr>Query Optimization Problem</vt:lpstr>
      <vt:lpstr>Difficulties </vt:lpstr>
      <vt:lpstr>Relevant Views </vt:lpstr>
      <vt:lpstr>Relevant Views: Join Conditions </vt:lpstr>
      <vt:lpstr>Relevant Views: Selection Conditions </vt:lpstr>
      <vt:lpstr>Examples</vt:lpstr>
      <vt:lpstr>Query Optimization – the Selinger Algorithm</vt:lpstr>
      <vt:lpstr>A variation of the Selinger Algorithm</vt:lpstr>
      <vt:lpstr>A variation of the Selinger Algorithm</vt:lpstr>
      <vt:lpstr>A variation of the Selinger Algorithm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Answering Queries using views</dc:title>
  <dc:creator>Haris</dc:creator>
  <cp:lastModifiedBy>Anda Panda</cp:lastModifiedBy>
  <cp:revision>1002</cp:revision>
  <dcterms:created xsi:type="dcterms:W3CDTF">2006-03-22T09:12:54Z</dcterms:created>
  <dcterms:modified xsi:type="dcterms:W3CDTF">2017-11-30T10:48:40Z</dcterms:modified>
</cp:coreProperties>
</file>